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2"/>
  </p:notesMasterIdLst>
  <p:sldIdLst>
    <p:sldId id="282" r:id="rId5"/>
    <p:sldId id="284" r:id="rId6"/>
    <p:sldId id="283" r:id="rId7"/>
    <p:sldId id="285" r:id="rId8"/>
    <p:sldId id="287" r:id="rId9"/>
    <p:sldId id="291" r:id="rId10"/>
    <p:sldId id="2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E72E32-7750-4650-95DD-BE187DE976F7}" v="5" dt="2023-10-11T19:56:37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74" autoAdjust="0"/>
  </p:normalViewPr>
  <p:slideViewPr>
    <p:cSldViewPr snapToGrid="0">
      <p:cViewPr varScale="1">
        <p:scale>
          <a:sx n="95" d="100"/>
          <a:sy n="95" d="100"/>
        </p:scale>
        <p:origin x="11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69B202-C8DB-463D-94F5-DA3646336EF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359976-BA8F-4A5A-AFA9-03241DAF5ED9}">
      <dgm:prSet custT="1"/>
      <dgm:spPr/>
      <dgm:t>
        <a:bodyPr/>
        <a:lstStyle/>
        <a:p>
          <a:r>
            <a:rPr lang="en-US" sz="3200" dirty="0"/>
            <a:t>Plan A</a:t>
          </a:r>
          <a:r>
            <a:rPr lang="en-US" sz="4000" dirty="0"/>
            <a:t> </a:t>
          </a:r>
        </a:p>
      </dgm:t>
    </dgm:pt>
    <dgm:pt modelId="{B16B4ADA-9944-4B2C-8240-317D67D3EC63}" type="parTrans" cxnId="{35E34A6C-1A75-44C9-920D-A25F168F22F2}">
      <dgm:prSet/>
      <dgm:spPr/>
      <dgm:t>
        <a:bodyPr/>
        <a:lstStyle/>
        <a:p>
          <a:endParaRPr lang="en-US"/>
        </a:p>
      </dgm:t>
    </dgm:pt>
    <dgm:pt modelId="{9E2A0261-3D9C-4AB5-BEC5-3A2F0808D015}" type="sibTrans" cxnId="{35E34A6C-1A75-44C9-920D-A25F168F22F2}">
      <dgm:prSet/>
      <dgm:spPr/>
      <dgm:t>
        <a:bodyPr/>
        <a:lstStyle/>
        <a:p>
          <a:endParaRPr lang="en-US"/>
        </a:p>
      </dgm:t>
    </dgm:pt>
    <dgm:pt modelId="{EF9D2881-696C-4A7E-87E3-FB0261BAECA5}">
      <dgm:prSet custT="1"/>
      <dgm:spPr/>
      <dgm:t>
        <a:bodyPr/>
        <a:lstStyle/>
        <a:p>
          <a:r>
            <a:rPr lang="en-US" sz="1600" dirty="0"/>
            <a:t>Research project: 6 Cr</a:t>
          </a:r>
        </a:p>
      </dgm:t>
    </dgm:pt>
    <dgm:pt modelId="{31FD9E6A-64E1-4BDC-9849-1B492BB7CB80}" type="parTrans" cxnId="{9D0B3254-A2D1-411F-9998-FF466D4548DD}">
      <dgm:prSet/>
      <dgm:spPr/>
      <dgm:t>
        <a:bodyPr/>
        <a:lstStyle/>
        <a:p>
          <a:endParaRPr lang="en-US"/>
        </a:p>
      </dgm:t>
    </dgm:pt>
    <dgm:pt modelId="{6E7E3192-558B-46FD-9EA2-528A4782DE49}" type="sibTrans" cxnId="{9D0B3254-A2D1-411F-9998-FF466D4548DD}">
      <dgm:prSet/>
      <dgm:spPr/>
      <dgm:t>
        <a:bodyPr/>
        <a:lstStyle/>
        <a:p>
          <a:endParaRPr lang="en-US"/>
        </a:p>
      </dgm:t>
    </dgm:pt>
    <dgm:pt modelId="{296862D3-F140-427E-B71E-A93E52114DFD}">
      <dgm:prSet custT="1"/>
      <dgm:spPr/>
      <dgm:t>
        <a:bodyPr/>
        <a:lstStyle/>
        <a:p>
          <a:r>
            <a:rPr lang="en-US" sz="1600" dirty="0"/>
            <a:t>Thesis and Defense</a:t>
          </a:r>
        </a:p>
      </dgm:t>
    </dgm:pt>
    <dgm:pt modelId="{1BF35692-A3F6-45E1-B12A-9312F95B51E7}" type="parTrans" cxnId="{14159BB0-DDAE-40B3-8C1D-43533A8E9300}">
      <dgm:prSet/>
      <dgm:spPr/>
      <dgm:t>
        <a:bodyPr/>
        <a:lstStyle/>
        <a:p>
          <a:endParaRPr lang="en-US"/>
        </a:p>
      </dgm:t>
    </dgm:pt>
    <dgm:pt modelId="{A2EF9E4A-8F3F-4705-A966-E072DC2C94A7}" type="sibTrans" cxnId="{14159BB0-DDAE-40B3-8C1D-43533A8E9300}">
      <dgm:prSet/>
      <dgm:spPr/>
      <dgm:t>
        <a:bodyPr/>
        <a:lstStyle/>
        <a:p>
          <a:endParaRPr lang="en-US"/>
        </a:p>
      </dgm:t>
    </dgm:pt>
    <dgm:pt modelId="{6FEC522E-167B-4BAE-8BD8-2CB07A3E4B7C}">
      <dgm:prSet custT="1"/>
      <dgm:spPr/>
      <dgm:t>
        <a:bodyPr/>
        <a:lstStyle/>
        <a:p>
          <a:r>
            <a:rPr lang="en-US" sz="3200" dirty="0"/>
            <a:t>Plan B </a:t>
          </a:r>
        </a:p>
      </dgm:t>
    </dgm:pt>
    <dgm:pt modelId="{7C0AC890-AC2D-4925-B814-F8414EEFD3EE}" type="parTrans" cxnId="{DA5319C1-A101-405F-BB4A-0EA197864DC6}">
      <dgm:prSet/>
      <dgm:spPr/>
      <dgm:t>
        <a:bodyPr/>
        <a:lstStyle/>
        <a:p>
          <a:endParaRPr lang="en-US"/>
        </a:p>
      </dgm:t>
    </dgm:pt>
    <dgm:pt modelId="{A3A8E009-EB8F-4770-85F6-E8A58AECB888}" type="sibTrans" cxnId="{DA5319C1-A101-405F-BB4A-0EA197864DC6}">
      <dgm:prSet/>
      <dgm:spPr/>
      <dgm:t>
        <a:bodyPr/>
        <a:lstStyle/>
        <a:p>
          <a:endParaRPr lang="en-US"/>
        </a:p>
      </dgm:t>
    </dgm:pt>
    <dgm:pt modelId="{B2C03A2F-C29E-4D49-A6A7-D543F57ECA56}">
      <dgm:prSet custT="1"/>
      <dgm:spPr/>
      <dgm:t>
        <a:bodyPr/>
        <a:lstStyle/>
        <a:p>
          <a:r>
            <a:rPr lang="en-US" sz="1600" dirty="0"/>
            <a:t>Research Project (thesis only): 3 Cr</a:t>
          </a:r>
        </a:p>
      </dgm:t>
    </dgm:pt>
    <dgm:pt modelId="{E6E2E01D-19DB-4C35-AE1B-674E8A802920}" type="parTrans" cxnId="{CDAE13DA-302E-415F-958B-7F5F10CB2044}">
      <dgm:prSet/>
      <dgm:spPr/>
      <dgm:t>
        <a:bodyPr/>
        <a:lstStyle/>
        <a:p>
          <a:endParaRPr lang="en-US"/>
        </a:p>
      </dgm:t>
    </dgm:pt>
    <dgm:pt modelId="{7B44C42C-4491-4106-A2C3-03EE47A02E79}" type="sibTrans" cxnId="{CDAE13DA-302E-415F-958B-7F5F10CB2044}">
      <dgm:prSet/>
      <dgm:spPr/>
      <dgm:t>
        <a:bodyPr/>
        <a:lstStyle/>
        <a:p>
          <a:endParaRPr lang="en-US"/>
        </a:p>
      </dgm:t>
    </dgm:pt>
    <dgm:pt modelId="{F0101341-F49E-4490-B3E6-F02F23BA3E89}">
      <dgm:prSet custT="1"/>
      <dgm:spPr/>
      <dgm:t>
        <a:bodyPr/>
        <a:lstStyle/>
        <a:p>
          <a:r>
            <a:rPr lang="en-US" sz="1600" dirty="0"/>
            <a:t>FN 733: Research in N &amp; D 1: 3 Cr</a:t>
          </a:r>
        </a:p>
      </dgm:t>
    </dgm:pt>
    <dgm:pt modelId="{15A9995A-51BB-44E5-B1D4-F07A5AF6D5A4}" type="parTrans" cxnId="{D430FEAF-076E-4286-83ED-E0429C40B4A2}">
      <dgm:prSet/>
      <dgm:spPr/>
      <dgm:t>
        <a:bodyPr/>
        <a:lstStyle/>
        <a:p>
          <a:endParaRPr lang="en-US"/>
        </a:p>
      </dgm:t>
    </dgm:pt>
    <dgm:pt modelId="{051CE571-822E-4D2A-A4DC-E3D6B7A9A90A}" type="sibTrans" cxnId="{D430FEAF-076E-4286-83ED-E0429C40B4A2}">
      <dgm:prSet/>
      <dgm:spPr/>
      <dgm:t>
        <a:bodyPr/>
        <a:lstStyle/>
        <a:p>
          <a:endParaRPr lang="en-US"/>
        </a:p>
      </dgm:t>
    </dgm:pt>
    <dgm:pt modelId="{3D9EE688-0E86-4EAB-9AD7-83E753756D44}">
      <dgm:prSet custT="1"/>
      <dgm:spPr/>
      <dgm:t>
        <a:bodyPr/>
        <a:lstStyle/>
        <a:p>
          <a:r>
            <a:rPr lang="en-US" sz="3200" dirty="0"/>
            <a:t>Non-Thesis</a:t>
          </a:r>
        </a:p>
      </dgm:t>
    </dgm:pt>
    <dgm:pt modelId="{112ED9FD-DEC8-420A-866C-4926F8AD9E5E}" type="parTrans" cxnId="{94EA62C9-F87B-4D2A-B58C-45BA6B86532C}">
      <dgm:prSet/>
      <dgm:spPr/>
      <dgm:t>
        <a:bodyPr/>
        <a:lstStyle/>
        <a:p>
          <a:endParaRPr lang="en-US"/>
        </a:p>
      </dgm:t>
    </dgm:pt>
    <dgm:pt modelId="{AB4BC5E4-DD2F-4CAD-B30F-D8ED0F52B902}" type="sibTrans" cxnId="{94EA62C9-F87B-4D2A-B58C-45BA6B86532C}">
      <dgm:prSet/>
      <dgm:spPr/>
      <dgm:t>
        <a:bodyPr/>
        <a:lstStyle/>
        <a:p>
          <a:endParaRPr lang="en-US"/>
        </a:p>
      </dgm:t>
    </dgm:pt>
    <dgm:pt modelId="{62489C7D-CA83-4486-9E2E-55C0C6C89EA8}">
      <dgm:prSet custT="1"/>
      <dgm:spPr/>
      <dgm:t>
        <a:bodyPr/>
        <a:lstStyle/>
        <a:p>
          <a:r>
            <a:rPr lang="en-US" sz="1600" dirty="0"/>
            <a:t>FN 733: Research in N &amp; D 1:  3 Cr</a:t>
          </a:r>
        </a:p>
      </dgm:t>
    </dgm:pt>
    <dgm:pt modelId="{B790077F-2877-4FA8-BFDB-B57A1E209D80}" type="parTrans" cxnId="{708EA80B-7B00-48C0-8A92-31DB544248F2}">
      <dgm:prSet/>
      <dgm:spPr/>
      <dgm:t>
        <a:bodyPr/>
        <a:lstStyle/>
        <a:p>
          <a:endParaRPr lang="en-US"/>
        </a:p>
      </dgm:t>
    </dgm:pt>
    <dgm:pt modelId="{D65008E2-FFA8-42C5-BCB6-0039910BDD3A}" type="sibTrans" cxnId="{708EA80B-7B00-48C0-8A92-31DB544248F2}">
      <dgm:prSet/>
      <dgm:spPr/>
      <dgm:t>
        <a:bodyPr/>
        <a:lstStyle/>
        <a:p>
          <a:endParaRPr lang="en-US"/>
        </a:p>
      </dgm:t>
    </dgm:pt>
    <dgm:pt modelId="{4F39BD0B-D8CC-44E3-9DBB-EA5764AFE0DE}">
      <dgm:prSet custT="1"/>
      <dgm:spPr/>
      <dgm:t>
        <a:bodyPr/>
        <a:lstStyle/>
        <a:p>
          <a:r>
            <a:rPr lang="en-US" sz="1600" dirty="0"/>
            <a:t>FN 734: Research in N &amp; D 2:  3 Cr</a:t>
          </a:r>
        </a:p>
      </dgm:t>
    </dgm:pt>
    <dgm:pt modelId="{829CC197-EC7D-48ED-B533-21446C590434}" type="parTrans" cxnId="{31EE3C7C-D2C6-44D1-8182-0C36A4CBC018}">
      <dgm:prSet/>
      <dgm:spPr/>
      <dgm:t>
        <a:bodyPr/>
        <a:lstStyle/>
        <a:p>
          <a:endParaRPr lang="en-US"/>
        </a:p>
      </dgm:t>
    </dgm:pt>
    <dgm:pt modelId="{04A6B29C-CD6B-432B-9B98-F68530AC9062}" type="sibTrans" cxnId="{31EE3C7C-D2C6-44D1-8182-0C36A4CBC018}">
      <dgm:prSet/>
      <dgm:spPr/>
      <dgm:t>
        <a:bodyPr/>
        <a:lstStyle/>
        <a:p>
          <a:endParaRPr lang="en-US"/>
        </a:p>
      </dgm:t>
    </dgm:pt>
    <dgm:pt modelId="{6577270D-98BB-41F5-B730-740B7CF4CF6F}" type="pres">
      <dgm:prSet presAssocID="{6F69B202-C8DB-463D-94F5-DA3646336EF3}" presName="Name0" presStyleCnt="0">
        <dgm:presLayoutVars>
          <dgm:dir/>
          <dgm:animLvl val="lvl"/>
          <dgm:resizeHandles val="exact"/>
        </dgm:presLayoutVars>
      </dgm:prSet>
      <dgm:spPr/>
    </dgm:pt>
    <dgm:pt modelId="{460E7AB0-2618-4FFD-9F89-2A3AE34ED7B5}" type="pres">
      <dgm:prSet presAssocID="{31359976-BA8F-4A5A-AFA9-03241DAF5ED9}" presName="linNode" presStyleCnt="0"/>
      <dgm:spPr/>
    </dgm:pt>
    <dgm:pt modelId="{E28391F9-F206-45FF-986E-63FC4760F731}" type="pres">
      <dgm:prSet presAssocID="{31359976-BA8F-4A5A-AFA9-03241DAF5ED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21BBC98-5107-4B02-8689-BB90BBFAA920}" type="pres">
      <dgm:prSet presAssocID="{31359976-BA8F-4A5A-AFA9-03241DAF5ED9}" presName="descendantText" presStyleLbl="alignAccFollowNode1" presStyleIdx="0" presStyleCnt="3">
        <dgm:presLayoutVars>
          <dgm:bulletEnabled val="1"/>
        </dgm:presLayoutVars>
      </dgm:prSet>
      <dgm:spPr/>
    </dgm:pt>
    <dgm:pt modelId="{AFFF348A-C28A-4249-980F-89E6818E5903}" type="pres">
      <dgm:prSet presAssocID="{9E2A0261-3D9C-4AB5-BEC5-3A2F0808D015}" presName="sp" presStyleCnt="0"/>
      <dgm:spPr/>
    </dgm:pt>
    <dgm:pt modelId="{FE49D700-8846-4EEF-9E00-CCA28AD58883}" type="pres">
      <dgm:prSet presAssocID="{6FEC522E-167B-4BAE-8BD8-2CB07A3E4B7C}" presName="linNode" presStyleCnt="0"/>
      <dgm:spPr/>
    </dgm:pt>
    <dgm:pt modelId="{A83C04A8-3AE3-48E4-B17B-34604610002E}" type="pres">
      <dgm:prSet presAssocID="{6FEC522E-167B-4BAE-8BD8-2CB07A3E4B7C}" presName="parentText" presStyleLbl="node1" presStyleIdx="1" presStyleCnt="3" custLinFactNeighborX="-31072" custLinFactNeighborY="0">
        <dgm:presLayoutVars>
          <dgm:chMax val="1"/>
          <dgm:bulletEnabled val="1"/>
        </dgm:presLayoutVars>
      </dgm:prSet>
      <dgm:spPr/>
    </dgm:pt>
    <dgm:pt modelId="{4563E401-8192-4388-BD22-996F9530976B}" type="pres">
      <dgm:prSet presAssocID="{6FEC522E-167B-4BAE-8BD8-2CB07A3E4B7C}" presName="descendantText" presStyleLbl="alignAccFollowNode1" presStyleIdx="1" presStyleCnt="3" custScaleY="107746">
        <dgm:presLayoutVars>
          <dgm:bulletEnabled val="1"/>
        </dgm:presLayoutVars>
      </dgm:prSet>
      <dgm:spPr/>
    </dgm:pt>
    <dgm:pt modelId="{48AA7063-B5BB-421A-BE83-8F43EB5D61A1}" type="pres">
      <dgm:prSet presAssocID="{A3A8E009-EB8F-4770-85F6-E8A58AECB888}" presName="sp" presStyleCnt="0"/>
      <dgm:spPr/>
    </dgm:pt>
    <dgm:pt modelId="{53315C54-3CD0-4BB3-8F66-7415AFEB51A4}" type="pres">
      <dgm:prSet presAssocID="{3D9EE688-0E86-4EAB-9AD7-83E753756D44}" presName="linNode" presStyleCnt="0"/>
      <dgm:spPr/>
    </dgm:pt>
    <dgm:pt modelId="{33B061E7-E32B-4903-8601-006CF0D9AC9E}" type="pres">
      <dgm:prSet presAssocID="{3D9EE688-0E86-4EAB-9AD7-83E753756D44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35A0CB2E-B85F-40CA-8633-2DE15E38EA0D}" type="pres">
      <dgm:prSet presAssocID="{3D9EE688-0E86-4EAB-9AD7-83E753756D44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20C48900-5714-4F42-A984-78C00BBE223D}" type="presOf" srcId="{6FEC522E-167B-4BAE-8BD8-2CB07A3E4B7C}" destId="{A83C04A8-3AE3-48E4-B17B-34604610002E}" srcOrd="0" destOrd="0" presId="urn:microsoft.com/office/officeart/2005/8/layout/vList5"/>
    <dgm:cxn modelId="{708EA80B-7B00-48C0-8A92-31DB544248F2}" srcId="{3D9EE688-0E86-4EAB-9AD7-83E753756D44}" destId="{62489C7D-CA83-4486-9E2E-55C0C6C89EA8}" srcOrd="0" destOrd="0" parTransId="{B790077F-2877-4FA8-BFDB-B57A1E209D80}" sibTransId="{D65008E2-FFA8-42C5-BCB6-0039910BDD3A}"/>
    <dgm:cxn modelId="{43A4AA0C-5F14-4059-8D3B-D916F459F316}" type="presOf" srcId="{31359976-BA8F-4A5A-AFA9-03241DAF5ED9}" destId="{E28391F9-F206-45FF-986E-63FC4760F731}" srcOrd="0" destOrd="0" presId="urn:microsoft.com/office/officeart/2005/8/layout/vList5"/>
    <dgm:cxn modelId="{E262AD1A-9831-4DBA-9871-BCA29A6DCFED}" type="presOf" srcId="{296862D3-F140-427E-B71E-A93E52114DFD}" destId="{121BBC98-5107-4B02-8689-BB90BBFAA920}" srcOrd="0" destOrd="1" presId="urn:microsoft.com/office/officeart/2005/8/layout/vList5"/>
    <dgm:cxn modelId="{7FBDA51C-BB04-4A24-B6B6-3C1F9D05F49E}" type="presOf" srcId="{4F39BD0B-D8CC-44E3-9DBB-EA5764AFE0DE}" destId="{35A0CB2E-B85F-40CA-8633-2DE15E38EA0D}" srcOrd="0" destOrd="1" presId="urn:microsoft.com/office/officeart/2005/8/layout/vList5"/>
    <dgm:cxn modelId="{3E501326-2153-4EAD-AEFF-4043BB66A639}" type="presOf" srcId="{6F69B202-C8DB-463D-94F5-DA3646336EF3}" destId="{6577270D-98BB-41F5-B730-740B7CF4CF6F}" srcOrd="0" destOrd="0" presId="urn:microsoft.com/office/officeart/2005/8/layout/vList5"/>
    <dgm:cxn modelId="{AFDD6B37-392D-42EE-8C9F-BF6DD7A8FB2B}" type="presOf" srcId="{3D9EE688-0E86-4EAB-9AD7-83E753756D44}" destId="{33B061E7-E32B-4903-8601-006CF0D9AC9E}" srcOrd="0" destOrd="0" presId="urn:microsoft.com/office/officeart/2005/8/layout/vList5"/>
    <dgm:cxn modelId="{35E34A6C-1A75-44C9-920D-A25F168F22F2}" srcId="{6F69B202-C8DB-463D-94F5-DA3646336EF3}" destId="{31359976-BA8F-4A5A-AFA9-03241DAF5ED9}" srcOrd="0" destOrd="0" parTransId="{B16B4ADA-9944-4B2C-8240-317D67D3EC63}" sibTransId="{9E2A0261-3D9C-4AB5-BEC5-3A2F0808D015}"/>
    <dgm:cxn modelId="{9D0B3254-A2D1-411F-9998-FF466D4548DD}" srcId="{31359976-BA8F-4A5A-AFA9-03241DAF5ED9}" destId="{EF9D2881-696C-4A7E-87E3-FB0261BAECA5}" srcOrd="0" destOrd="0" parTransId="{31FD9E6A-64E1-4BDC-9849-1B492BB7CB80}" sibTransId="{6E7E3192-558B-46FD-9EA2-528A4782DE49}"/>
    <dgm:cxn modelId="{8C88B354-252D-41E0-AC33-358C994711E0}" type="presOf" srcId="{62489C7D-CA83-4486-9E2E-55C0C6C89EA8}" destId="{35A0CB2E-B85F-40CA-8633-2DE15E38EA0D}" srcOrd="0" destOrd="0" presId="urn:microsoft.com/office/officeart/2005/8/layout/vList5"/>
    <dgm:cxn modelId="{31EE3C7C-D2C6-44D1-8182-0C36A4CBC018}" srcId="{3D9EE688-0E86-4EAB-9AD7-83E753756D44}" destId="{4F39BD0B-D8CC-44E3-9DBB-EA5764AFE0DE}" srcOrd="1" destOrd="0" parTransId="{829CC197-EC7D-48ED-B533-21446C590434}" sibTransId="{04A6B29C-CD6B-432B-9B98-F68530AC9062}"/>
    <dgm:cxn modelId="{6F56E188-C383-47EC-91F5-FC5921914691}" type="presOf" srcId="{F0101341-F49E-4490-B3E6-F02F23BA3E89}" destId="{4563E401-8192-4388-BD22-996F9530976B}" srcOrd="0" destOrd="1" presId="urn:microsoft.com/office/officeart/2005/8/layout/vList5"/>
    <dgm:cxn modelId="{2F1FFFA2-E7D0-4DA9-B12B-C42439144D7A}" type="presOf" srcId="{EF9D2881-696C-4A7E-87E3-FB0261BAECA5}" destId="{121BBC98-5107-4B02-8689-BB90BBFAA920}" srcOrd="0" destOrd="0" presId="urn:microsoft.com/office/officeart/2005/8/layout/vList5"/>
    <dgm:cxn modelId="{ECEDA9A5-156A-4010-8787-F93C877FD3A6}" type="presOf" srcId="{B2C03A2F-C29E-4D49-A6A7-D543F57ECA56}" destId="{4563E401-8192-4388-BD22-996F9530976B}" srcOrd="0" destOrd="0" presId="urn:microsoft.com/office/officeart/2005/8/layout/vList5"/>
    <dgm:cxn modelId="{D430FEAF-076E-4286-83ED-E0429C40B4A2}" srcId="{6FEC522E-167B-4BAE-8BD8-2CB07A3E4B7C}" destId="{F0101341-F49E-4490-B3E6-F02F23BA3E89}" srcOrd="1" destOrd="0" parTransId="{15A9995A-51BB-44E5-B1D4-F07A5AF6D5A4}" sibTransId="{051CE571-822E-4D2A-A4DC-E3D6B7A9A90A}"/>
    <dgm:cxn modelId="{14159BB0-DDAE-40B3-8C1D-43533A8E9300}" srcId="{31359976-BA8F-4A5A-AFA9-03241DAF5ED9}" destId="{296862D3-F140-427E-B71E-A93E52114DFD}" srcOrd="1" destOrd="0" parTransId="{1BF35692-A3F6-45E1-B12A-9312F95B51E7}" sibTransId="{A2EF9E4A-8F3F-4705-A966-E072DC2C94A7}"/>
    <dgm:cxn modelId="{DA5319C1-A101-405F-BB4A-0EA197864DC6}" srcId="{6F69B202-C8DB-463D-94F5-DA3646336EF3}" destId="{6FEC522E-167B-4BAE-8BD8-2CB07A3E4B7C}" srcOrd="1" destOrd="0" parTransId="{7C0AC890-AC2D-4925-B814-F8414EEFD3EE}" sibTransId="{A3A8E009-EB8F-4770-85F6-E8A58AECB888}"/>
    <dgm:cxn modelId="{94EA62C9-F87B-4D2A-B58C-45BA6B86532C}" srcId="{6F69B202-C8DB-463D-94F5-DA3646336EF3}" destId="{3D9EE688-0E86-4EAB-9AD7-83E753756D44}" srcOrd="2" destOrd="0" parTransId="{112ED9FD-DEC8-420A-866C-4926F8AD9E5E}" sibTransId="{AB4BC5E4-DD2F-4CAD-B30F-D8ED0F52B902}"/>
    <dgm:cxn modelId="{CDAE13DA-302E-415F-958B-7F5F10CB2044}" srcId="{6FEC522E-167B-4BAE-8BD8-2CB07A3E4B7C}" destId="{B2C03A2F-C29E-4D49-A6A7-D543F57ECA56}" srcOrd="0" destOrd="0" parTransId="{E6E2E01D-19DB-4C35-AE1B-674E8A802920}" sibTransId="{7B44C42C-4491-4106-A2C3-03EE47A02E79}"/>
    <dgm:cxn modelId="{BB3C897E-2E0B-482E-B1AE-9563A2D1BAE6}" type="presParOf" srcId="{6577270D-98BB-41F5-B730-740B7CF4CF6F}" destId="{460E7AB0-2618-4FFD-9F89-2A3AE34ED7B5}" srcOrd="0" destOrd="0" presId="urn:microsoft.com/office/officeart/2005/8/layout/vList5"/>
    <dgm:cxn modelId="{A661DDA9-2F0B-46B8-81A5-4FB228CD985C}" type="presParOf" srcId="{460E7AB0-2618-4FFD-9F89-2A3AE34ED7B5}" destId="{E28391F9-F206-45FF-986E-63FC4760F731}" srcOrd="0" destOrd="0" presId="urn:microsoft.com/office/officeart/2005/8/layout/vList5"/>
    <dgm:cxn modelId="{D2FCD3DD-A36F-462C-8F54-4BA898CC6251}" type="presParOf" srcId="{460E7AB0-2618-4FFD-9F89-2A3AE34ED7B5}" destId="{121BBC98-5107-4B02-8689-BB90BBFAA920}" srcOrd="1" destOrd="0" presId="urn:microsoft.com/office/officeart/2005/8/layout/vList5"/>
    <dgm:cxn modelId="{290DB762-12F4-46CA-80B9-A37DC6F26313}" type="presParOf" srcId="{6577270D-98BB-41F5-B730-740B7CF4CF6F}" destId="{AFFF348A-C28A-4249-980F-89E6818E5903}" srcOrd="1" destOrd="0" presId="urn:microsoft.com/office/officeart/2005/8/layout/vList5"/>
    <dgm:cxn modelId="{237CA45D-BE01-4CEB-AA9C-55BF51D9ACE7}" type="presParOf" srcId="{6577270D-98BB-41F5-B730-740B7CF4CF6F}" destId="{FE49D700-8846-4EEF-9E00-CCA28AD58883}" srcOrd="2" destOrd="0" presId="urn:microsoft.com/office/officeart/2005/8/layout/vList5"/>
    <dgm:cxn modelId="{451D8BC2-08F4-49E0-8DD7-75565E27AD7C}" type="presParOf" srcId="{FE49D700-8846-4EEF-9E00-CCA28AD58883}" destId="{A83C04A8-3AE3-48E4-B17B-34604610002E}" srcOrd="0" destOrd="0" presId="urn:microsoft.com/office/officeart/2005/8/layout/vList5"/>
    <dgm:cxn modelId="{96E1128E-9A38-49FE-A1D3-A0589045F81D}" type="presParOf" srcId="{FE49D700-8846-4EEF-9E00-CCA28AD58883}" destId="{4563E401-8192-4388-BD22-996F9530976B}" srcOrd="1" destOrd="0" presId="urn:microsoft.com/office/officeart/2005/8/layout/vList5"/>
    <dgm:cxn modelId="{86DC643E-FFBD-4D94-BDE7-17DD1193A521}" type="presParOf" srcId="{6577270D-98BB-41F5-B730-740B7CF4CF6F}" destId="{48AA7063-B5BB-421A-BE83-8F43EB5D61A1}" srcOrd="3" destOrd="0" presId="urn:microsoft.com/office/officeart/2005/8/layout/vList5"/>
    <dgm:cxn modelId="{D4120154-0C4D-4365-93D8-22792DD5910C}" type="presParOf" srcId="{6577270D-98BB-41F5-B730-740B7CF4CF6F}" destId="{53315C54-3CD0-4BB3-8F66-7415AFEB51A4}" srcOrd="4" destOrd="0" presId="urn:microsoft.com/office/officeart/2005/8/layout/vList5"/>
    <dgm:cxn modelId="{EE24917F-F2A6-4C28-ACD3-1D2A5DD8AC08}" type="presParOf" srcId="{53315C54-3CD0-4BB3-8F66-7415AFEB51A4}" destId="{33B061E7-E32B-4903-8601-006CF0D9AC9E}" srcOrd="0" destOrd="0" presId="urn:microsoft.com/office/officeart/2005/8/layout/vList5"/>
    <dgm:cxn modelId="{C67FB232-E43D-4B4C-9C0C-2BC7DF163C68}" type="presParOf" srcId="{53315C54-3CD0-4BB3-8F66-7415AFEB51A4}" destId="{35A0CB2E-B85F-40CA-8633-2DE15E38EA0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BBC98-5107-4B02-8689-BB90BBFAA920}">
      <dsp:nvSpPr>
        <dsp:cNvPr id="0" name=""/>
        <dsp:cNvSpPr/>
      </dsp:nvSpPr>
      <dsp:spPr>
        <a:xfrm rot="5400000">
          <a:off x="3814436" y="-1260806"/>
          <a:ext cx="1364203" cy="42320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Research project: 6 Cr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Thesis and Defense</a:t>
          </a:r>
        </a:p>
      </dsp:txBody>
      <dsp:txXfrm rot="-5400000">
        <a:off x="2380521" y="239704"/>
        <a:ext cx="4165440" cy="1231013"/>
      </dsp:txXfrm>
    </dsp:sp>
    <dsp:sp modelId="{E28391F9-F206-45FF-986E-63FC4760F731}">
      <dsp:nvSpPr>
        <dsp:cNvPr id="0" name=""/>
        <dsp:cNvSpPr/>
      </dsp:nvSpPr>
      <dsp:spPr>
        <a:xfrm>
          <a:off x="0" y="2583"/>
          <a:ext cx="2380520" cy="17052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Plan A</a:t>
          </a:r>
          <a:r>
            <a:rPr lang="en-US" sz="4000" kern="1200" dirty="0"/>
            <a:t> </a:t>
          </a:r>
        </a:p>
      </dsp:txBody>
      <dsp:txXfrm>
        <a:off x="83244" y="85827"/>
        <a:ext cx="2214032" cy="1538766"/>
      </dsp:txXfrm>
    </dsp:sp>
    <dsp:sp modelId="{4563E401-8192-4388-BD22-996F9530976B}">
      <dsp:nvSpPr>
        <dsp:cNvPr id="0" name=""/>
        <dsp:cNvSpPr/>
      </dsp:nvSpPr>
      <dsp:spPr>
        <a:xfrm rot="5400000">
          <a:off x="3761600" y="529710"/>
          <a:ext cx="1469874" cy="42320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Research Project (thesis only): 3 Cr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FN 733: Research in N &amp; D 1: 3 Cr</a:t>
          </a:r>
        </a:p>
      </dsp:txBody>
      <dsp:txXfrm rot="-5400000">
        <a:off x="2380520" y="1982544"/>
        <a:ext cx="4160282" cy="1326368"/>
      </dsp:txXfrm>
    </dsp:sp>
    <dsp:sp modelId="{A83C04A8-3AE3-48E4-B17B-34604610002E}">
      <dsp:nvSpPr>
        <dsp:cNvPr id="0" name=""/>
        <dsp:cNvSpPr/>
      </dsp:nvSpPr>
      <dsp:spPr>
        <a:xfrm>
          <a:off x="0" y="1793101"/>
          <a:ext cx="2380520" cy="17052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Plan B </a:t>
          </a:r>
        </a:p>
      </dsp:txBody>
      <dsp:txXfrm>
        <a:off x="83244" y="1876345"/>
        <a:ext cx="2214032" cy="1538766"/>
      </dsp:txXfrm>
    </dsp:sp>
    <dsp:sp modelId="{35A0CB2E-B85F-40CA-8633-2DE15E38EA0D}">
      <dsp:nvSpPr>
        <dsp:cNvPr id="0" name=""/>
        <dsp:cNvSpPr/>
      </dsp:nvSpPr>
      <dsp:spPr>
        <a:xfrm rot="5400000">
          <a:off x="3814436" y="2320228"/>
          <a:ext cx="1364203" cy="42320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FN 733: Research in N &amp; D 1:  3 Cr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FN 734: Research in N &amp; D 2:  3 Cr</a:t>
          </a:r>
        </a:p>
      </dsp:txBody>
      <dsp:txXfrm rot="-5400000">
        <a:off x="2380521" y="3820739"/>
        <a:ext cx="4165440" cy="1231013"/>
      </dsp:txXfrm>
    </dsp:sp>
    <dsp:sp modelId="{33B061E7-E32B-4903-8601-006CF0D9AC9E}">
      <dsp:nvSpPr>
        <dsp:cNvPr id="0" name=""/>
        <dsp:cNvSpPr/>
      </dsp:nvSpPr>
      <dsp:spPr>
        <a:xfrm>
          <a:off x="0" y="3583618"/>
          <a:ext cx="2380520" cy="17052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Non-Thesis</a:t>
          </a:r>
        </a:p>
      </dsp:txBody>
      <dsp:txXfrm>
        <a:off x="83244" y="3666862"/>
        <a:ext cx="2214032" cy="1538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4F4A6-EEDD-4DA9-A836-9424F2C9F3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2F849-5F6A-4321-A14B-59945F5A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0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343F47"/>
                </a:solidFill>
                <a:effectLst/>
                <a:latin typeface="Sagona Book" panose="02020503050505020204" pitchFamily="18" charset="0"/>
              </a:rPr>
              <a:t>Our program is designed for working adults allowing you to enhance your work and volunteer experience while completing the degree.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2F849-5F6A-4321-A14B-59945F5A35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0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https://www.uwstout.edu/programs/ms-nutrition-and-dietetics</a:t>
            </a:r>
          </a:p>
          <a:p>
            <a:r>
              <a:rPr lang="en-US" dirty="0"/>
              <a:t>https://www.uwstout.edu/admissions-aid/how-apply/how-apply-graduate-students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2F849-5F6A-4321-A14B-59945F5A35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49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2F849-5F6A-4321-A14B-59945F5A35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23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610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98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8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00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29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6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6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4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10/11/2023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91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825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7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outlook.office.com/mail/inbox/id/AAQkADhlZjA3ZGM4LTk4NTgtNDk4NS04MGExLTVlNjc3ZjNkNjBiMwAQAGlnHBMoLyhIu3OPAp2q%2BHk%3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wl of oranges ">
            <a:extLst>
              <a:ext uri="{FF2B5EF4-FFF2-40B4-BE49-F238E27FC236}">
                <a16:creationId xmlns:a16="http://schemas.microsoft.com/office/drawing/2014/main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dirty="0"/>
              <a:t>MS in Nutrition and Dietetics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90D83EE-FBFB-47B8-9527-5B37C254EA06}"/>
              </a:ext>
            </a:extLst>
          </p:cNvPr>
          <p:cNvSpPr txBox="1"/>
          <p:nvPr/>
        </p:nvSpPr>
        <p:spPr>
          <a:xfrm>
            <a:off x="2440646" y="4749244"/>
            <a:ext cx="7310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Program Director: Lindsay Heidelberger, PhD, RDN, LDN</a:t>
            </a:r>
          </a:p>
          <a:p>
            <a:pPr algn="ctr"/>
            <a:r>
              <a:rPr lang="en-US" b="1" dirty="0"/>
              <a:t>heidelbergerl@uwstout.edu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FA8CAF77-5D3C-B5D2-A49C-64049FFD2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8507" y="4638993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487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0"/>
    </mc:Choice>
    <mc:Fallback xmlns="">
      <p:transition spd="slow" advTm="1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E847E-69F1-445D-A97F-4141442F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General Information 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2AE58-54AD-4934-8A5D-8101DD5E2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anchor="ctr">
            <a:normAutofit/>
          </a:bodyPr>
          <a:lstStyle/>
          <a:p>
            <a:r>
              <a:rPr lang="en-US" sz="2000" b="0" i="0" dirty="0">
                <a:solidFill>
                  <a:srgbClr val="343F47"/>
                </a:solidFill>
                <a:effectLst/>
                <a:latin typeface="Sagona Book" panose="02020503050505020204" pitchFamily="18" charset="0"/>
              </a:rPr>
              <a:t>Goal: To prepare students to demonstrate knowledge, skills and competency in professional and ethical behaviors for successful practice as an RDN</a:t>
            </a:r>
            <a:r>
              <a:rPr lang="en-US" sz="2400" b="0" i="0" dirty="0">
                <a:solidFill>
                  <a:srgbClr val="343F47"/>
                </a:solidFill>
                <a:effectLst/>
                <a:latin typeface="Franklin Gothic"/>
              </a:rPr>
              <a:t>.</a:t>
            </a:r>
            <a:endParaRPr lang="en-US" sz="1800" i="1" dirty="0"/>
          </a:p>
          <a:p>
            <a:endParaRPr lang="en-US" sz="2000" dirty="0"/>
          </a:p>
          <a:p>
            <a:r>
              <a:rPr lang="en-US" sz="2000" dirty="0"/>
              <a:t>100% online</a:t>
            </a:r>
          </a:p>
          <a:p>
            <a:r>
              <a:rPr lang="en-US" sz="2000" dirty="0"/>
              <a:t>30 credits</a:t>
            </a:r>
          </a:p>
          <a:p>
            <a:r>
              <a:rPr lang="en-US" sz="2000" dirty="0"/>
              <a:t>1 year program (Summer, Fall and Spring semesters)</a:t>
            </a:r>
          </a:p>
          <a:p>
            <a:r>
              <a:rPr lang="en-US" sz="2000" dirty="0"/>
              <a:t>Can Dual-Enroll in BS and MS program</a:t>
            </a:r>
          </a:p>
          <a:p>
            <a:pPr lvl="1"/>
            <a:r>
              <a:rPr lang="en-US" sz="1600" dirty="0"/>
              <a:t>(Reserve Graduate Credit)</a:t>
            </a:r>
          </a:p>
        </p:txBody>
      </p: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70123E95-DB65-F1E5-A013-0BA5F19D9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8507" y="4638993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539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58"/>
    </mc:Choice>
    <mc:Fallback xmlns="">
      <p:transition spd="slow" advTm="6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2FFC99-2284-410D-98DA-39B55D172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sz="4100">
                <a:solidFill>
                  <a:schemeClr val="tx1"/>
                </a:solidFill>
              </a:rPr>
              <a:t>Admission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D2DDD-D959-483E-BF30-946292930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3" y="559477"/>
            <a:ext cx="6479181" cy="5832179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Undergraduate minimum GPA of 3.0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Prerequisites: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Statistics (Stats 320 or equivalent)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Physiology and anatomy (BIO 234 or equivalent)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Nutrition (FN 212 or equivalent)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Advanced nutrition (FN 320 or equivalent).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If English is your second language: IELTS score of 6.5 or TOEFL score of 79 (</a:t>
            </a:r>
            <a:r>
              <a:rPr lang="en-US" sz="2000" dirty="0" err="1"/>
              <a:t>iBT</a:t>
            </a:r>
            <a:r>
              <a:rPr lang="en-US" sz="2000" dirty="0"/>
              <a:t>) or 550 paper-based.   </a:t>
            </a:r>
          </a:p>
          <a:p>
            <a:r>
              <a:rPr lang="en-US" sz="2000" dirty="0"/>
              <a:t>Apply by April 15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</a:p>
        </p:txBody>
      </p:sp>
      <p:pic>
        <p:nvPicPr>
          <p:cNvPr id="25" name="Video 24">
            <a:hlinkClick r:id="" action="ppaction://media"/>
            <a:extLst>
              <a:ext uri="{FF2B5EF4-FFF2-40B4-BE49-F238E27FC236}">
                <a16:creationId xmlns:a16="http://schemas.microsoft.com/office/drawing/2014/main" id="{795F454A-EDEF-C5E5-FD9E-EEE5D8E0D8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88507" y="4638993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7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76"/>
    </mc:Choice>
    <mc:Fallback xmlns="">
      <p:transition spd="slow" advTm="3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7526F-2C5F-43F6-8365-016A2F34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Tuition and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DAA81-B62E-4272-878C-D0A3C0F5B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anchor="ctr">
            <a:normAutofit/>
          </a:bodyPr>
          <a:lstStyle/>
          <a:p>
            <a:r>
              <a:rPr lang="en-US" sz="2000" b="0" i="0" strike="noStrike" dirty="0">
                <a:effectLst/>
              </a:rPr>
              <a:t>Customized Instruction</a:t>
            </a:r>
            <a:r>
              <a:rPr lang="en-US" sz="2000" b="0" i="0" dirty="0">
                <a:effectLst/>
              </a:rPr>
              <a:t> Program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$650 per graduate credit (2024-25)</a:t>
            </a:r>
            <a:endParaRPr lang="en-US" sz="2000" b="0" i="0" dirty="0">
              <a:effectLst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There are no additional university-based semester or technology fees.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The tuition rate is the same for Wisconsin residents, out-of-state or international participants.</a:t>
            </a:r>
          </a:p>
          <a:p>
            <a:endParaRPr lang="en-US" sz="2000" dirty="0"/>
          </a:p>
        </p:txBody>
      </p:sp>
      <p:pic>
        <p:nvPicPr>
          <p:cNvPr id="25" name="Video 24">
            <a:hlinkClick r:id="" action="ppaction://media"/>
            <a:extLst>
              <a:ext uri="{FF2B5EF4-FFF2-40B4-BE49-F238E27FC236}">
                <a16:creationId xmlns:a16="http://schemas.microsoft.com/office/drawing/2014/main" id="{BEBB84E7-96DB-0F58-5E53-0552922DE6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88507" y="4638993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5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22"/>
    </mc:Choice>
    <mc:Fallback xmlns="">
      <p:transition spd="slow" advTm="3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7526F-2C5F-43F6-8365-016A2F34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Program Plan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54ED0B6B-5D3E-497E-82EA-D96D950AF2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833244"/>
              </p:ext>
            </p:extLst>
          </p:nvPr>
        </p:nvGraphicFramePr>
        <p:xfrm>
          <a:off x="4670297" y="467619"/>
          <a:ext cx="7505700" cy="550122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637019">
                  <a:extLst>
                    <a:ext uri="{9D8B030D-6E8A-4147-A177-3AD203B41FA5}">
                      <a16:colId xmlns:a16="http://schemas.microsoft.com/office/drawing/2014/main" val="3716740507"/>
                    </a:ext>
                  </a:extLst>
                </a:gridCol>
                <a:gridCol w="868681">
                  <a:extLst>
                    <a:ext uri="{9D8B030D-6E8A-4147-A177-3AD203B41FA5}">
                      <a16:colId xmlns:a16="http://schemas.microsoft.com/office/drawing/2014/main" val="1899663563"/>
                    </a:ext>
                  </a:extLst>
                </a:gridCol>
              </a:tblGrid>
              <a:tr h="273311">
                <a:tc>
                  <a:txBody>
                    <a:bodyPr/>
                    <a:lstStyle/>
                    <a:p>
                      <a:pPr marL="3873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</a:rPr>
                        <a:t>Summer </a:t>
                      </a:r>
                      <a:endParaRPr lang="en-US" sz="2000" b="1" baseline="0" dirty="0">
                        <a:solidFill>
                          <a:schemeClr val="tx1"/>
                        </a:solidFill>
                        <a:effectLst/>
                        <a:latin typeface="Sagona Book" panose="02020503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6830" marT="27940" marB="0"/>
                </a:tc>
                <a:tc>
                  <a:txBody>
                    <a:bodyPr/>
                    <a:lstStyle/>
                    <a:p>
                      <a:pPr marL="3873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6 CR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effectLst/>
                        <a:latin typeface="Sagona Book" panose="02020503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6830" marT="27940" marB="0"/>
                </a:tc>
                <a:extLst>
                  <a:ext uri="{0D108BD9-81ED-4DB2-BD59-A6C34878D82A}">
                    <a16:rowId xmlns:a16="http://schemas.microsoft.com/office/drawing/2014/main" val="2135786975"/>
                  </a:ext>
                </a:extLst>
              </a:tr>
              <a:tr h="12693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FN 702 – Controversies in Nutrition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FN 706 – Adv. Nutrition Assessment &amp; Counseling 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FN 739 – Adv. Nutrition and Dietetics Practicum</a:t>
                      </a:r>
                    </a:p>
                  </a:txBody>
                  <a:tcPr marL="67945" marR="36830" marT="2794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67945" marR="36830" marT="2794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288707"/>
                  </a:ext>
                </a:extLst>
              </a:tr>
              <a:tr h="2471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</a:rPr>
                        <a:t>Fall</a:t>
                      </a:r>
                      <a:endParaRPr lang="en-US" sz="2000" b="1" baseline="0" dirty="0">
                        <a:solidFill>
                          <a:schemeClr val="tx1"/>
                        </a:solidFill>
                        <a:effectLst/>
                        <a:latin typeface="Sagona Book" panose="02020503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6830" marT="2794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873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12 CR 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effectLst/>
                        <a:latin typeface="Sagona Book" panose="02020503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6830" marT="2794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47988271"/>
                  </a:ext>
                </a:extLst>
              </a:tr>
              <a:tr h="165021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PSYC 790 - Applied Research Design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FN 712 – Practicum in Community Nutrition Programs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FN 733 – Research in Nutrition and Dietetics 1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FN 736 – Micronutrients</a:t>
                      </a:r>
                    </a:p>
                  </a:txBody>
                  <a:tcPr marL="67945" marR="36830" marT="2794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11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</a:p>
                    <a:p>
                      <a:pPr marL="0" marR="311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marL="0" marR="311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</a:p>
                    <a:p>
                      <a:pPr marL="0" marR="311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</a:p>
                    <a:p>
                      <a:pPr marL="0" marR="311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baseline="0" dirty="0">
                        <a:solidFill>
                          <a:schemeClr val="tx1"/>
                        </a:solidFill>
                        <a:effectLst/>
                        <a:latin typeface="Sagona Book" panose="02020503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6830" marT="2794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499122"/>
                  </a:ext>
                </a:extLst>
              </a:tr>
              <a:tr h="324888">
                <a:tc>
                  <a:txBody>
                    <a:bodyPr/>
                    <a:lstStyle/>
                    <a:p>
                      <a:pPr marL="63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</a:rPr>
                        <a:t>Spring</a:t>
                      </a:r>
                      <a:endParaRPr lang="en-US" sz="2000" b="1" baseline="0" dirty="0">
                        <a:solidFill>
                          <a:schemeClr val="tx1"/>
                        </a:solidFill>
                        <a:effectLst/>
                        <a:latin typeface="Sagona Book" panose="02020503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6830" marT="2794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873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12 CR 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effectLst/>
                        <a:latin typeface="Sagona Book" panose="02020503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6830" marT="2794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85931379"/>
                  </a:ext>
                </a:extLst>
              </a:tr>
              <a:tr h="15411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74015" algn="ctr"/>
                          <a:tab pos="991235" algn="ctr"/>
                          <a:tab pos="1288415" algn="ctr"/>
                          <a:tab pos="2639060" algn="r"/>
                        </a:tabLs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FN 710 – Advanced Clinical Nutrition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74015" algn="ctr"/>
                          <a:tab pos="991235" algn="ctr"/>
                          <a:tab pos="1288415" algn="ctr"/>
                          <a:tab pos="2639060" algn="r"/>
                        </a:tabLs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FN 711 – Advanced Food Service Management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74015" algn="ctr"/>
                          <a:tab pos="991235" algn="ctr"/>
                          <a:tab pos="1288415" algn="ctr"/>
                          <a:tab pos="2639060" algn="r"/>
                        </a:tabLs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FN 734 – Research in Nutrition and Dietetics II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74015" algn="ctr"/>
                          <a:tab pos="991235" algn="ctr"/>
                          <a:tab pos="1288415" algn="ctr"/>
                          <a:tab pos="2639060" algn="r"/>
                        </a:tabLs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FN 737 – Macronutrients</a:t>
                      </a:r>
                    </a:p>
                  </a:txBody>
                  <a:tcPr marL="67945" marR="36830" marT="27940" marB="0"/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</a:p>
                    <a:p>
                      <a:pPr marL="0" marR="3048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marL="0" marR="3048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marL="0" marR="3048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67945" marR="36830" marT="27940" marB="0"/>
                </a:tc>
                <a:extLst>
                  <a:ext uri="{0D108BD9-81ED-4DB2-BD59-A6C34878D82A}">
                    <a16:rowId xmlns:a16="http://schemas.microsoft.com/office/drawing/2014/main" val="1439572642"/>
                  </a:ext>
                </a:extLst>
              </a:tr>
            </a:tbl>
          </a:graphicData>
        </a:graphic>
      </p:graphicFrame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A2B4F49C-6231-E64C-CCB5-6C3CD9ECAE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8507" y="4638993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82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8"/>
    </mc:Choice>
    <mc:Fallback xmlns="">
      <p:transition spd="slow" advTm="34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7526F-2C5F-43F6-8365-016A2F34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Research Options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AE642C-C93F-4429-A8C8-58E538F1A8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2366412"/>
              </p:ext>
            </p:extLst>
          </p:nvPr>
        </p:nvGraphicFramePr>
        <p:xfrm>
          <a:off x="4985886" y="875324"/>
          <a:ext cx="6612556" cy="5291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C38FD9AB-8CBF-06BA-E39C-56E29F8178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rcRect l="21875" r="21875"/>
          <a:stretch>
            <a:fillRect/>
          </a:stretch>
        </p:blipFill>
        <p:spPr>
          <a:xfrm>
            <a:off x="88507" y="4638993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89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54"/>
    </mc:Choice>
    <mc:Fallback xmlns="">
      <p:transition spd="slow" advTm="36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54613-96D7-4D04-B82F-EC8AB18DE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6" y="1446715"/>
            <a:ext cx="9637485" cy="32993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cap="all" dirty="0"/>
              <a:t>Contact Information: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8EF39-0252-4C60-855B-A9E4AAA6B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623" y="3940410"/>
            <a:ext cx="4717032" cy="1783672"/>
          </a:xfr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cap="all" spc="80" dirty="0">
                <a:effectLst/>
              </a:rPr>
              <a:t>Lindsay Heidelberger,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cap="all" spc="80" dirty="0" err="1">
                <a:effectLst/>
              </a:rPr>
              <a:t>Phd</a:t>
            </a:r>
            <a:r>
              <a:rPr lang="en-US" sz="4200" cap="all" spc="80" dirty="0">
                <a:effectLst/>
              </a:rPr>
              <a:t>, </a:t>
            </a:r>
            <a:r>
              <a:rPr lang="en-US" sz="4200" cap="all" spc="80" dirty="0" err="1">
                <a:effectLst/>
              </a:rPr>
              <a:t>RDn</a:t>
            </a:r>
            <a:r>
              <a:rPr lang="en-US" sz="4200" cap="all" spc="80" dirty="0">
                <a:effectLst/>
              </a:rPr>
              <a:t>, </a:t>
            </a:r>
            <a:r>
              <a:rPr lang="en-US" sz="4200" cap="all" spc="80" dirty="0" err="1">
                <a:effectLst/>
              </a:rPr>
              <a:t>ldn</a:t>
            </a:r>
            <a:endParaRPr lang="en-US" sz="4200" cap="all" spc="80" dirty="0">
              <a:effectLst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4200" i="1" cap="all" spc="80" dirty="0">
              <a:effectLst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4200" dirty="0">
                <a:solidFill>
                  <a:srgbClr val="000000"/>
                </a:solidFill>
                <a:cs typeface="Arial" panose="020B0604020202020204" pitchFamily="34" charset="0"/>
              </a:rPr>
              <a:t>715.232.1408</a:t>
            </a:r>
            <a:br>
              <a:rPr lang="en-US" altLang="en-US" sz="4200" dirty="0">
                <a:solidFill>
                  <a:schemeClr val="tx1"/>
                </a:solidFill>
              </a:rPr>
            </a:br>
            <a:r>
              <a:rPr lang="en-US" altLang="en-US" sz="4200" b="1" dirty="0">
                <a:solidFill>
                  <a:schemeClr val="tx1"/>
                </a:solidFill>
                <a:cs typeface="Arial" panose="020B0604020202020204" pitchFamily="34" charset="0"/>
              </a:rPr>
              <a:t>heidelbergerl@uwstout.edu</a:t>
            </a:r>
            <a:endParaRPr lang="en-US" sz="4200" b="1" cap="all" spc="8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sz="4700" cap="all" spc="80" dirty="0">
                <a:effectLst/>
              </a:rPr>
            </a:br>
            <a:endParaRPr lang="en-US" sz="500" spc="8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">
            <a:extLst>
              <a:ext uri="{FF2B5EF4-FFF2-40B4-BE49-F238E27FC236}">
                <a16:creationId xmlns:a16="http://schemas.microsoft.com/office/drawing/2014/main" id="{76B063DD-0843-412C-8B40-A736ED520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0055"/>
            <a:ext cx="65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hlinkClick r:id="rId4" tooltip="Call: 715.232.1408"/>
            <a:extLst>
              <a:ext uri="{FF2B5EF4-FFF2-40B4-BE49-F238E27FC236}">
                <a16:creationId xmlns:a16="http://schemas.microsoft.com/office/drawing/2014/main" id="{D429A5CB-41AF-4E0E-A494-B9825250C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-2746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AA6BFD9-1312-46E2-B12F-18B40A3770B9}"/>
              </a:ext>
            </a:extLst>
          </p:cNvPr>
          <p:cNvSpPr txBox="1"/>
          <p:nvPr/>
        </p:nvSpPr>
        <p:spPr>
          <a:xfrm>
            <a:off x="6144278" y="3879685"/>
            <a:ext cx="436722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cap="all" spc="80" dirty="0">
                <a:effectLst/>
              </a:rPr>
              <a:t>April Owen, M.S.</a:t>
            </a:r>
            <a:br>
              <a:rPr lang="en-US" sz="2000" spc="80" dirty="0">
                <a:effectLst/>
              </a:rPr>
            </a:br>
            <a:r>
              <a:rPr lang="en-US" sz="2000" i="1" spc="80" dirty="0">
                <a:effectLst/>
              </a:rPr>
              <a:t>Adult Student Services Coordinator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spc="80" dirty="0">
                <a:effectLst/>
              </a:rPr>
              <a:t>715.232.1610 office </a:t>
            </a:r>
            <a:br>
              <a:rPr lang="en-US" sz="2000" spc="80"/>
            </a:br>
            <a:r>
              <a:rPr lang="en-US" sz="2000" b="1" spc="80">
                <a:effectLst/>
              </a:rPr>
              <a:t>owenap@</a:t>
            </a:r>
            <a:r>
              <a:rPr lang="en-US" sz="2000" b="1" spc="80" dirty="0">
                <a:effectLst/>
              </a:rPr>
              <a:t>uwstout.edu</a:t>
            </a:r>
            <a:endParaRPr lang="en-US" sz="2000" spc="80" dirty="0">
              <a:effectLst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E7560B-05C3-4D31-9EF3-48454D9EAC10}"/>
              </a:ext>
            </a:extLst>
          </p:cNvPr>
          <p:cNvCxnSpPr/>
          <p:nvPr/>
        </p:nvCxnSpPr>
        <p:spPr>
          <a:xfrm>
            <a:off x="6144278" y="3857013"/>
            <a:ext cx="0" cy="1867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Video 32">
            <a:hlinkClick r:id="" action="ppaction://media"/>
            <a:extLst>
              <a:ext uri="{FF2B5EF4-FFF2-40B4-BE49-F238E27FC236}">
                <a16:creationId xmlns:a16="http://schemas.microsoft.com/office/drawing/2014/main" id="{9C1C59A9-2CDC-B017-DD7C-CABD85E06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9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8"/>
    </mc:Choice>
    <mc:Fallback xmlns="">
      <p:transition spd="slow" advTm="2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F95FD5-1F25-4FA5-84C8-2AB1AFB89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455B2D-BAB7-438A-85DA-0266A24CB79F}">
  <ds:schemaRefs>
    <ds:schemaRef ds:uri="http://schemas.microsoft.com/office/infopath/2007/PartnerControls"/>
    <ds:schemaRef ds:uri="71af3243-3dd4-4a8d-8c0d-dd76da1f02a5"/>
    <ds:schemaRef ds:uri="16c05727-aa75-4e4a-9b5f-8a80a1165891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428</Words>
  <Application>Microsoft Office PowerPoint</Application>
  <PresentationFormat>Widescreen</PresentationFormat>
  <Paragraphs>80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Franklin Gothic</vt:lpstr>
      <vt:lpstr>Garamond</vt:lpstr>
      <vt:lpstr>Sagona Book</vt:lpstr>
      <vt:lpstr>Sagona ExtraLight</vt:lpstr>
      <vt:lpstr>SavonVTI</vt:lpstr>
      <vt:lpstr>MS in Nutrition and Dietetics</vt:lpstr>
      <vt:lpstr>General Information </vt:lpstr>
      <vt:lpstr>Admission Requirements</vt:lpstr>
      <vt:lpstr>Tuition and Fees</vt:lpstr>
      <vt:lpstr>Program Plan</vt:lpstr>
      <vt:lpstr>Research Options</vt:lpstr>
      <vt:lpstr>Contact Information: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 in Nutrition and Dietetics</dc:title>
  <dc:creator>Heidelberger, Lindsay</dc:creator>
  <cp:lastModifiedBy>Freeman, Antonio</cp:lastModifiedBy>
  <cp:revision>3</cp:revision>
  <dcterms:created xsi:type="dcterms:W3CDTF">2020-10-23T19:19:54Z</dcterms:created>
  <dcterms:modified xsi:type="dcterms:W3CDTF">2023-10-11T19:56:39Z</dcterms:modified>
</cp:coreProperties>
</file>