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media/image12.jpg" ContentType="image/png"/>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Lst>
  <p:notesMasterIdLst>
    <p:notesMasterId r:id="rId20"/>
  </p:notesMasterIdLst>
  <p:sldIdLst>
    <p:sldId id="256" r:id="rId2"/>
    <p:sldId id="257" r:id="rId3"/>
    <p:sldId id="258" r:id="rId4"/>
    <p:sldId id="259" r:id="rId5"/>
    <p:sldId id="272" r:id="rId6"/>
    <p:sldId id="271" r:id="rId7"/>
    <p:sldId id="260" r:id="rId8"/>
    <p:sldId id="261" r:id="rId9"/>
    <p:sldId id="262" r:id="rId10"/>
    <p:sldId id="263" r:id="rId11"/>
    <p:sldId id="264" r:id="rId12"/>
    <p:sldId id="265" r:id="rId13"/>
    <p:sldId id="266" r:id="rId14"/>
    <p:sldId id="267" r:id="rId15"/>
    <p:sldId id="268" r:id="rId16"/>
    <p:sldId id="269" r:id="rId17"/>
    <p:sldId id="270" r:id="rId18"/>
    <p:sldId id="273" r:id="rId19"/>
  </p:sldIdLst>
  <p:sldSz cx="12192000" cy="6858000"/>
  <p:notesSz cx="6858000" cy="9144000"/>
  <p:custShowLst>
    <p:custShow name="Custom Show 1" id="0">
      <p:sldLst>
        <p:sld r:id="rId14"/>
        <p:sld r:id="rId15"/>
        <p:sld r:id="rId16"/>
        <p:sld r:id="rId17"/>
        <p:sld r:id="rId18"/>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648"/>
  </p:normalViewPr>
  <p:slideViewPr>
    <p:cSldViewPr snapToGrid="0" snapToObjects="1">
      <p:cViewPr varScale="1">
        <p:scale>
          <a:sx n="102" d="100"/>
          <a:sy n="102" d="100"/>
        </p:scale>
        <p:origin x="61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Use</a:t>
            </a:r>
            <a:r>
              <a:rPr lang="en-US" baseline="0" dirty="0" smtClean="0"/>
              <a:t> Regularly</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Lbls>
            <c:dLbl>
              <c:idx val="5"/>
              <c:layout>
                <c:manualLayout>
                  <c:x val="-0.0234741784037559"/>
                  <c:y val="-0.0189349088900391"/>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6"/>
              <c:layout>
                <c:manualLayout>
                  <c:x val="0.0911587997515853"/>
                  <c:y val="0.0015779090741699"/>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24747883440326"/>
                      <c:h val="0.0778699370550949"/>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Facebook</c:v>
                </c:pt>
                <c:pt idx="1">
                  <c:v>Twitter</c:v>
                </c:pt>
                <c:pt idx="2">
                  <c:v>Snapchat</c:v>
                </c:pt>
                <c:pt idx="3">
                  <c:v>Instagram</c:v>
                </c:pt>
                <c:pt idx="4">
                  <c:v>YouTube</c:v>
                </c:pt>
                <c:pt idx="5">
                  <c:v>Whatsapp</c:v>
                </c:pt>
                <c:pt idx="6">
                  <c:v>Tumblr</c:v>
                </c:pt>
              </c:strCache>
            </c:strRef>
          </c:cat>
          <c:val>
            <c:numRef>
              <c:f>Sheet1!$B$2:$B$8</c:f>
              <c:numCache>
                <c:formatCode>General</c:formatCode>
                <c:ptCount val="7"/>
                <c:pt idx="0">
                  <c:v>28.0</c:v>
                </c:pt>
                <c:pt idx="1">
                  <c:v>10.0</c:v>
                </c:pt>
                <c:pt idx="2">
                  <c:v>26.0</c:v>
                </c:pt>
                <c:pt idx="3">
                  <c:v>14.0</c:v>
                </c:pt>
                <c:pt idx="4">
                  <c:v>16.0</c:v>
                </c:pt>
                <c:pt idx="5">
                  <c:v>1.0</c:v>
                </c:pt>
                <c:pt idx="6">
                  <c:v>1.0</c:v>
                </c:pt>
              </c:numCache>
            </c:numRef>
          </c:val>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Favorites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Lbls>
            <c:dLbl>
              <c:idx val="5"/>
              <c:layout>
                <c:manualLayout>
                  <c:x val="-0.0714641476298045"/>
                  <c:y val="0.0104581665104804"/>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6"/>
              <c:layout>
                <c:manualLayout>
                  <c:x val="0.0435756997742709"/>
                  <c:y val="-0.0313744995314412"/>
                </c:manualLayout>
              </c:layout>
              <c:dLblPos val="bestFit"/>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Facebook</c:v>
                </c:pt>
                <c:pt idx="1">
                  <c:v>Twitter</c:v>
                </c:pt>
                <c:pt idx="2">
                  <c:v>Snapchat</c:v>
                </c:pt>
                <c:pt idx="3">
                  <c:v>Instagram</c:v>
                </c:pt>
                <c:pt idx="4">
                  <c:v>YouTube</c:v>
                </c:pt>
                <c:pt idx="5">
                  <c:v>Whatsapp</c:v>
                </c:pt>
                <c:pt idx="6">
                  <c:v>Tumblr</c:v>
                </c:pt>
              </c:strCache>
            </c:strRef>
          </c:cat>
          <c:val>
            <c:numRef>
              <c:f>Sheet1!$B$2:$B$8</c:f>
              <c:numCache>
                <c:formatCode>General</c:formatCode>
                <c:ptCount val="7"/>
                <c:pt idx="0">
                  <c:v>8.0</c:v>
                </c:pt>
                <c:pt idx="1">
                  <c:v>2.0</c:v>
                </c:pt>
                <c:pt idx="2">
                  <c:v>10.0</c:v>
                </c:pt>
                <c:pt idx="3">
                  <c:v>11.0</c:v>
                </c:pt>
                <c:pt idx="4">
                  <c:v>18.0</c:v>
                </c:pt>
                <c:pt idx="5">
                  <c:v>1.0</c:v>
                </c:pt>
                <c:pt idx="6">
                  <c:v>1.0</c:v>
                </c:pt>
              </c:numCache>
            </c:numRef>
          </c:val>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Partner Contributions</c:v>
                </c:pt>
              </c:strCache>
            </c:strRef>
          </c:tx>
          <c:dPt>
            <c:idx val="0"/>
            <c:bubble3D val="0"/>
            <c:spPr>
              <a:solidFill>
                <a:schemeClr val="accent6"/>
              </a:solidFill>
              <a:ln w="19050">
                <a:solidFill>
                  <a:schemeClr val="lt1"/>
                </a:solidFill>
              </a:ln>
              <a:effectLst/>
            </c:spPr>
          </c:dPt>
          <c:dPt>
            <c:idx val="1"/>
            <c:bubble3D val="0"/>
            <c:spPr>
              <a:solidFill>
                <a:schemeClr val="accent5"/>
              </a:solidFill>
              <a:ln w="19050">
                <a:solidFill>
                  <a:schemeClr val="lt1"/>
                </a:solidFill>
              </a:ln>
              <a:effectLst/>
            </c:spPr>
          </c:dPt>
          <c:dPt>
            <c:idx val="2"/>
            <c:bubble3D val="0"/>
            <c:spPr>
              <a:solidFill>
                <a:schemeClr val="accent4"/>
              </a:solidFill>
              <a:ln w="19050">
                <a:solidFill>
                  <a:schemeClr val="lt1"/>
                </a:solidFill>
              </a:ln>
              <a:effectLst/>
            </c:spPr>
          </c:dPt>
          <c:dPt>
            <c:idx val="3"/>
            <c:bubble3D val="0"/>
            <c:spPr>
              <a:solidFill>
                <a:schemeClr val="accent6">
                  <a:lumMod val="60000"/>
                </a:schemeClr>
              </a:solidFill>
              <a:ln w="19050">
                <a:solidFill>
                  <a:schemeClr val="lt1"/>
                </a:solidFill>
              </a:ln>
              <a:effectLst/>
            </c:spPr>
          </c:dPt>
          <c:dPt>
            <c:idx val="4"/>
            <c:bubble3D val="0"/>
            <c:spPr>
              <a:solidFill>
                <a:schemeClr val="accent5">
                  <a:lumMod val="60000"/>
                </a:schemeClr>
              </a:solidFill>
              <a:ln w="19050">
                <a:solidFill>
                  <a:schemeClr val="lt1"/>
                </a:solidFill>
              </a:ln>
              <a:effectLst/>
            </c:spPr>
          </c:dPt>
          <c:dPt>
            <c:idx val="5"/>
            <c:bubble3D val="0"/>
            <c:spPr>
              <a:solidFill>
                <a:schemeClr val="accent4">
                  <a:lumMod val="60000"/>
                </a:schemeClr>
              </a:solidFill>
              <a:ln w="19050">
                <a:solidFill>
                  <a:schemeClr val="lt1"/>
                </a:solidFill>
              </a:ln>
              <a:effectLst/>
            </c:spPr>
          </c:dPt>
          <c:dPt>
            <c:idx val="6"/>
            <c:bubble3D val="0"/>
            <c:spPr>
              <a:solidFill>
                <a:schemeClr val="accent6">
                  <a:lumMod val="80000"/>
                  <a:lumOff val="20000"/>
                </a:schemeClr>
              </a:solidFill>
              <a:ln w="19050">
                <a:solidFill>
                  <a:schemeClr val="lt1"/>
                </a:solidFill>
              </a:ln>
              <a:effectLst/>
            </c:spPr>
          </c:dPt>
          <c:dPt>
            <c:idx val="7"/>
            <c:bubble3D val="0"/>
            <c:spPr>
              <a:solidFill>
                <a:schemeClr val="accent5">
                  <a:lumMod val="80000"/>
                  <a:lumOff val="20000"/>
                </a:schemeClr>
              </a:solidFill>
              <a:ln w="19050">
                <a:solidFill>
                  <a:schemeClr val="lt1"/>
                </a:solidFill>
              </a:ln>
              <a:effectLst/>
            </c:spPr>
          </c:dPt>
          <c:dPt>
            <c:idx val="8"/>
            <c:bubble3D val="0"/>
            <c:spPr>
              <a:solidFill>
                <a:schemeClr val="accent4">
                  <a:lumMod val="80000"/>
                  <a:lumOff val="20000"/>
                </a:schemeClr>
              </a:solidFill>
              <a:ln w="19050">
                <a:solidFill>
                  <a:schemeClr val="lt1"/>
                </a:solidFill>
              </a:ln>
              <a:effectLst/>
            </c:spPr>
          </c:dPt>
          <c:dPt>
            <c:idx val="9"/>
            <c:bubble3D val="0"/>
            <c:spPr>
              <a:solidFill>
                <a:schemeClr val="accent6">
                  <a:lumMod val="80000"/>
                </a:schemeClr>
              </a:solidFill>
              <a:ln w="19050">
                <a:solidFill>
                  <a:schemeClr val="lt1"/>
                </a:solidFill>
              </a:ln>
              <a:effectLst/>
            </c:spPr>
          </c:dPt>
          <c:dPt>
            <c:idx val="10"/>
            <c:bubble3D val="0"/>
            <c:spPr>
              <a:solidFill>
                <a:schemeClr val="accent5">
                  <a:lumMod val="80000"/>
                </a:schemeClr>
              </a:solidFill>
              <a:ln w="19050">
                <a:solidFill>
                  <a:schemeClr val="lt1"/>
                </a:solidFill>
              </a:ln>
              <a:effectLst/>
            </c:spPr>
          </c:dPt>
          <c:dPt>
            <c:idx val="11"/>
            <c:bubble3D val="0"/>
            <c:spPr>
              <a:solidFill>
                <a:schemeClr val="accent4">
                  <a:lumMod val="80000"/>
                </a:schemeClr>
              </a:solidFill>
              <a:ln w="19050">
                <a:solidFill>
                  <a:schemeClr val="lt1"/>
                </a:solidFill>
              </a:ln>
              <a:effectLst/>
            </c:spPr>
          </c:dPt>
          <c:dPt>
            <c:idx val="12"/>
            <c:bubble3D val="0"/>
            <c:spPr>
              <a:solidFill>
                <a:schemeClr val="accent6">
                  <a:lumMod val="60000"/>
                  <a:lumOff val="40000"/>
                </a:schemeClr>
              </a:solidFill>
              <a:ln w="19050">
                <a:solidFill>
                  <a:schemeClr val="lt1"/>
                </a:solidFill>
              </a:ln>
              <a:effectLst/>
            </c:spPr>
          </c:dPt>
          <c:dPt>
            <c:idx val="13"/>
            <c:bubble3D val="0"/>
            <c:spPr>
              <a:solidFill>
                <a:schemeClr val="accent5">
                  <a:lumMod val="60000"/>
                  <a:lumOff val="40000"/>
                </a:schemeClr>
              </a:solidFill>
              <a:ln w="19050">
                <a:solidFill>
                  <a:schemeClr val="lt1"/>
                </a:solidFill>
              </a:ln>
              <a:effectLst/>
            </c:spPr>
          </c:dPt>
          <c:dPt>
            <c:idx val="14"/>
            <c:bubble3D val="0"/>
            <c:spPr>
              <a:solidFill>
                <a:schemeClr val="accent4">
                  <a:lumMod val="60000"/>
                  <a:lumOff val="40000"/>
                </a:schemeClr>
              </a:solidFill>
              <a:ln w="19050">
                <a:solidFill>
                  <a:schemeClr val="lt1"/>
                </a:solidFill>
              </a:ln>
              <a:effectLst/>
            </c:spPr>
          </c:dPt>
          <c:dPt>
            <c:idx val="15"/>
            <c:bubble3D val="0"/>
            <c:spPr>
              <a:solidFill>
                <a:schemeClr val="accent6">
                  <a:lumMod val="50000"/>
                </a:schemeClr>
              </a:solidFill>
              <a:ln w="19050">
                <a:solidFill>
                  <a:schemeClr val="lt1"/>
                </a:solidFill>
              </a:ln>
              <a:effectLst/>
            </c:spPr>
          </c:dPt>
          <c:dPt>
            <c:idx val="16"/>
            <c:bubble3D val="0"/>
            <c:spPr>
              <a:solidFill>
                <a:schemeClr val="accent5">
                  <a:lumMod val="50000"/>
                </a:schemeClr>
              </a:solidFill>
              <a:ln w="19050">
                <a:solidFill>
                  <a:schemeClr val="lt1"/>
                </a:solidFill>
              </a:ln>
              <a:effectLst/>
            </c:spPr>
          </c:dPt>
          <c:dLbls>
            <c:dLbl>
              <c:idx val="0"/>
              <c:layout>
                <c:manualLayout>
                  <c:x val="-0.00351232996621505"/>
                  <c:y val="-0.0223354649117361"/>
                </c:manualLayout>
              </c:layout>
              <c:showLegendKey val="0"/>
              <c:showVal val="0"/>
              <c:showCatName val="1"/>
              <c:showSerName val="0"/>
              <c:showPercent val="0"/>
              <c:showBubbleSize val="0"/>
              <c:extLst>
                <c:ext xmlns:c15="http://schemas.microsoft.com/office/drawing/2012/chart" uri="{CE6537A1-D6FC-4f65-9D91-7224C49458BB}"/>
              </c:extLst>
            </c:dLbl>
            <c:dLbl>
              <c:idx val="1"/>
              <c:layout>
                <c:manualLayout>
                  <c:x val="-0.00310984583169614"/>
                  <c:y val="-0.0160569524637321"/>
                </c:manualLayout>
              </c:layout>
              <c:showLegendKey val="0"/>
              <c:showVal val="0"/>
              <c:showCatName val="1"/>
              <c:showSerName val="0"/>
              <c:showPercent val="0"/>
              <c:showBubbleSize val="0"/>
              <c:extLst>
                <c:ext xmlns:c15="http://schemas.microsoft.com/office/drawing/2012/chart" uri="{CE6537A1-D6FC-4f65-9D91-7224C49458BB}"/>
              </c:extLst>
            </c:dLbl>
            <c:dLbl>
              <c:idx val="2"/>
              <c:layout>
                <c:manualLayout>
                  <c:x val="-0.00400755781562581"/>
                  <c:y val="0.00597210290731673"/>
                </c:manualLayout>
              </c:layout>
              <c:showLegendKey val="0"/>
              <c:showVal val="0"/>
              <c:showCatName val="1"/>
              <c:showSerName val="0"/>
              <c:showPercent val="0"/>
              <c:showBubbleSize val="0"/>
              <c:extLst>
                <c:ext xmlns:c15="http://schemas.microsoft.com/office/drawing/2012/chart" uri="{CE6537A1-D6FC-4f65-9D91-7224C49458BB}"/>
              </c:extLst>
            </c:dLbl>
            <c:dLbl>
              <c:idx val="3"/>
              <c:layout>
                <c:manualLayout>
                  <c:x val="-0.0111607487872598"/>
                  <c:y val="-0.0106294157819582"/>
                </c:manualLayout>
              </c:layout>
              <c:showLegendKey val="0"/>
              <c:showVal val="0"/>
              <c:showCatName val="1"/>
              <c:showSerName val="0"/>
              <c:showPercent val="0"/>
              <c:showBubbleSize val="0"/>
              <c:extLst>
                <c:ext xmlns:c15="http://schemas.microsoft.com/office/drawing/2012/chart" uri="{CE6537A1-D6FC-4f65-9D91-7224C49458BB}"/>
              </c:extLst>
            </c:dLbl>
            <c:dLbl>
              <c:idx val="4"/>
              <c:layout>
                <c:manualLayout>
                  <c:x val="-0.0140574549661132"/>
                  <c:y val="-0.00419577409407918"/>
                </c:manualLayout>
              </c:layout>
              <c:showLegendKey val="0"/>
              <c:showVal val="0"/>
              <c:showCatName val="1"/>
              <c:showSerName val="0"/>
              <c:showPercent val="0"/>
              <c:showBubbleSize val="0"/>
              <c:extLst>
                <c:ext xmlns:c15="http://schemas.microsoft.com/office/drawing/2012/chart" uri="{CE6537A1-D6FC-4f65-9D91-7224C49458BB}"/>
              </c:extLst>
            </c:dLbl>
            <c:dLbl>
              <c:idx val="5"/>
              <c:layout>
                <c:manualLayout>
                  <c:x val="-0.0128795600971114"/>
                  <c:y val="0.00242279754144161"/>
                </c:manualLayout>
              </c:layout>
              <c:showLegendKey val="0"/>
              <c:showVal val="0"/>
              <c:showCatName val="1"/>
              <c:showSerName val="0"/>
              <c:showPercent val="0"/>
              <c:showBubbleSize val="0"/>
              <c:extLst>
                <c:ext xmlns:c15="http://schemas.microsoft.com/office/drawing/2012/chart" uri="{CE6537A1-D6FC-4f65-9D91-7224C49458BB}"/>
              </c:extLst>
            </c:dLbl>
            <c:dLbl>
              <c:idx val="7"/>
              <c:layout>
                <c:manualLayout>
                  <c:x val="-0.0362404524417913"/>
                  <c:y val="-0.00323850913681422"/>
                </c:manualLayout>
              </c:layout>
              <c:showLegendKey val="0"/>
              <c:showVal val="0"/>
              <c:showCatName val="1"/>
              <c:showSerName val="0"/>
              <c:showPercent val="0"/>
              <c:showBubbleSize val="0"/>
              <c:extLst>
                <c:ext xmlns:c15="http://schemas.microsoft.com/office/drawing/2012/chart" uri="{CE6537A1-D6FC-4f65-9D91-7224C49458BB}"/>
              </c:extLst>
            </c:dLbl>
            <c:dLbl>
              <c:idx val="8"/>
              <c:layout>
                <c:manualLayout>
                  <c:x val="-0.00533202679155944"/>
                  <c:y val="-0.00765398067092982"/>
                </c:manualLayout>
              </c:layout>
              <c:showLegendKey val="0"/>
              <c:showVal val="0"/>
              <c:showCatName val="1"/>
              <c:showSerName val="0"/>
              <c:showPercent val="0"/>
              <c:showBubbleSize val="0"/>
              <c:extLst>
                <c:ext xmlns:c15="http://schemas.microsoft.com/office/drawing/2012/chart" uri="{CE6537A1-D6FC-4f65-9D91-7224C49458BB}"/>
              </c:extLst>
            </c:dLbl>
            <c:dLbl>
              <c:idx val="9"/>
              <c:layout>
                <c:manualLayout>
                  <c:x val="0.0107431469229115"/>
                  <c:y val="-0.00534111462925022"/>
                </c:manualLayout>
              </c:layout>
              <c:showLegendKey val="0"/>
              <c:showVal val="0"/>
              <c:showCatName val="1"/>
              <c:showSerName val="0"/>
              <c:showPercent val="0"/>
              <c:showBubbleSize val="0"/>
              <c:extLst>
                <c:ext xmlns:c15="http://schemas.microsoft.com/office/drawing/2012/chart" uri="{CE6537A1-D6FC-4f65-9D91-7224C49458BB}"/>
              </c:extLst>
            </c:dLbl>
            <c:dLbl>
              <c:idx val="10"/>
              <c:layout>
                <c:manualLayout>
                  <c:x val="0.00945881781250923"/>
                  <c:y val="-0.00266732890461704"/>
                </c:manualLayout>
              </c:layout>
              <c:showLegendKey val="0"/>
              <c:showVal val="0"/>
              <c:showCatName val="1"/>
              <c:showSerName val="0"/>
              <c:showPercent val="0"/>
              <c:showBubbleSize val="0"/>
              <c:extLst>
                <c:ext xmlns:c15="http://schemas.microsoft.com/office/drawing/2012/chart" uri="{CE6537A1-D6FC-4f65-9D91-7224C49458BB}"/>
              </c:extLst>
            </c:dLbl>
            <c:dLbl>
              <c:idx val="11"/>
              <c:layout>
                <c:manualLayout>
                  <c:x val="6.0928368473189E-5"/>
                  <c:y val="-0.0106557172492669"/>
                </c:manualLayout>
              </c:layout>
              <c:showLegendKey val="0"/>
              <c:showVal val="0"/>
              <c:showCatName val="1"/>
              <c:showSerName val="0"/>
              <c:showPercent val="0"/>
              <c:showBubbleSize val="0"/>
              <c:extLst>
                <c:ext xmlns:c15="http://schemas.microsoft.com/office/drawing/2012/chart" uri="{CE6537A1-D6FC-4f65-9D91-7224C49458BB}"/>
              </c:extLst>
            </c:dLbl>
            <c:dLbl>
              <c:idx val="12"/>
              <c:layout>
                <c:manualLayout>
                  <c:x val="0.00256567535034492"/>
                  <c:y val="-0.0154288197678028"/>
                </c:manualLayout>
              </c:layout>
              <c:showLegendKey val="0"/>
              <c:showVal val="0"/>
              <c:showCatName val="1"/>
              <c:showSerName val="0"/>
              <c:showPercent val="0"/>
              <c:showBubbleSize val="0"/>
              <c:extLst>
                <c:ext xmlns:c15="http://schemas.microsoft.com/office/drawing/2012/chart" uri="{CE6537A1-D6FC-4f65-9D91-7224C49458BB}">
                  <c15:layout>
                    <c:manualLayout>
                      <c:w val="0.191168642547176"/>
                      <c:h val="0.0680192876803046"/>
                    </c:manualLayout>
                  </c15:layout>
                </c:ext>
              </c:extLst>
            </c:dLbl>
            <c:dLbl>
              <c:idx val="13"/>
              <c:layout>
                <c:manualLayout>
                  <c:x val="-0.00453912597993126"/>
                  <c:y val="0.00291646722560376"/>
                </c:manualLayout>
              </c:layout>
              <c:showLegendKey val="0"/>
              <c:showVal val="0"/>
              <c:showCatName val="1"/>
              <c:showSerName val="0"/>
              <c:showPercent val="0"/>
              <c:showBubbleSize val="0"/>
              <c:extLst>
                <c:ext xmlns:c15="http://schemas.microsoft.com/office/drawing/2012/chart" uri="{CE6537A1-D6FC-4f65-9D91-7224C49458BB}"/>
              </c:extLst>
            </c:dLbl>
            <c:dLbl>
              <c:idx val="14"/>
              <c:layout>
                <c:manualLayout>
                  <c:x val="0.0178571573841094"/>
                  <c:y val="-0.00466463856294365"/>
                </c:manualLayout>
              </c:layout>
              <c:showLegendKey val="0"/>
              <c:showVal val="0"/>
              <c:showCatName val="1"/>
              <c:showSerName val="0"/>
              <c:showPercent val="0"/>
              <c:showBubbleSize val="0"/>
              <c:extLst>
                <c:ext xmlns:c15="http://schemas.microsoft.com/office/drawing/2012/chart" uri="{CE6537A1-D6FC-4f65-9D91-7224C49458BB}"/>
              </c:extLst>
            </c:dLbl>
            <c:dLbl>
              <c:idx val="15"/>
              <c:layout>
                <c:manualLayout>
                  <c:x val="-0.00584702497943196"/>
                  <c:y val="0.0272677994544327"/>
                </c:manualLayout>
              </c:layout>
              <c:showLegendKey val="0"/>
              <c:showVal val="0"/>
              <c:showCatName val="1"/>
              <c:showSerName val="0"/>
              <c:showPercent val="0"/>
              <c:showBubbleSize val="0"/>
              <c:extLst>
                <c:ext xmlns:c15="http://schemas.microsoft.com/office/drawing/2012/chart" uri="{CE6537A1-D6FC-4f65-9D91-7224C49458BB}"/>
              </c:extLst>
            </c:dLbl>
            <c:dLbl>
              <c:idx val="16"/>
              <c:layout>
                <c:manualLayout>
                  <c:x val="0.0103670405854879"/>
                  <c:y val="-0.00130939755796456"/>
                </c:manualLayout>
              </c:layout>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Sheet1!$A$2:$A$18</c:f>
              <c:strCache>
                <c:ptCount val="17"/>
                <c:pt idx="0">
                  <c:v>Content Marketing</c:v>
                </c:pt>
                <c:pt idx="1">
                  <c:v>Social Media</c:v>
                </c:pt>
                <c:pt idx="2">
                  <c:v>Blogs</c:v>
                </c:pt>
                <c:pt idx="3">
                  <c:v>Freelancing</c:v>
                </c:pt>
                <c:pt idx="4">
                  <c:v>Entrepreneurship</c:v>
                </c:pt>
                <c:pt idx="5">
                  <c:v>Big Data</c:v>
                </c:pt>
                <c:pt idx="6">
                  <c:v>Marketing Automation</c:v>
                </c:pt>
                <c:pt idx="7">
                  <c:v>Mobile</c:v>
                </c:pt>
                <c:pt idx="8">
                  <c:v>Conversion Rate Optimization (CRO)</c:v>
                </c:pt>
                <c:pt idx="9">
                  <c:v>SEO</c:v>
                </c:pt>
                <c:pt idx="10">
                  <c:v>Paid Search</c:v>
                </c:pt>
                <c:pt idx="11">
                  <c:v>Online PR</c:v>
                </c:pt>
                <c:pt idx="12">
                  <c:v>Communities/Partnerships</c:v>
                </c:pt>
                <c:pt idx="13">
                  <c:v>Display</c:v>
                </c:pt>
                <c:pt idx="14">
                  <c:v>Analytics</c:v>
                </c:pt>
                <c:pt idx="15">
                  <c:v>Video</c:v>
                </c:pt>
                <c:pt idx="16">
                  <c:v>Women in Leadership</c:v>
                </c:pt>
              </c:strCache>
            </c:strRef>
          </c:cat>
          <c:val>
            <c:numRef>
              <c:f>Sheet1!$B$2:$B$18</c:f>
              <c:numCache>
                <c:formatCode>General</c:formatCode>
                <c:ptCount val="17"/>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numCache>
            </c:numRef>
          </c:val>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D7F299-ED57-5B4D-9D6D-5067F4FFFA65}" type="datetimeFigureOut">
              <a:rPr lang="en-US" smtClean="0"/>
              <a:t>9/15/17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435B1B-DFAB-BB48-A076-0518F94BA33C}" type="slidenum">
              <a:rPr lang="en-US" smtClean="0"/>
              <a:t>‹#›</a:t>
            </a:fld>
            <a:endParaRPr lang="en-US"/>
          </a:p>
        </p:txBody>
      </p:sp>
    </p:spTree>
    <p:extLst>
      <p:ext uri="{BB962C8B-B14F-4D97-AF65-F5344CB8AC3E}">
        <p14:creationId xmlns:p14="http://schemas.microsoft.com/office/powerpoint/2010/main" val="456690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9/15/17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9/15/17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9/15/17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9/15/17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9/15/17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9/15/17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9/15/17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9/15/17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9/15/17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9/15/17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9/15/17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9/15/17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9/15/17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0878686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jpg"/><Relationship Id="rId4" Type="http://schemas.openxmlformats.org/officeDocument/2006/relationships/image" Target="../media/image10.png"/><Relationship Id="rId5" Type="http://schemas.openxmlformats.org/officeDocument/2006/relationships/image" Target="../media/image11.jpg"/><Relationship Id="rId6" Type="http://schemas.openxmlformats.org/officeDocument/2006/relationships/image" Target="../media/image12.jpg"/><Relationship Id="rId7" Type="http://schemas.openxmlformats.org/officeDocument/2006/relationships/image" Target="../media/image13.jpe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orgsync.com/158856/forms/26920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it.ly/IDMATreasurerApp"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it.ly/IDMASecretaryApp"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it.ly/IDMAFilmApp"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hyperlink" Target="mailto:idma@uwstout.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hubspot.com/marketing/what-is-digital-marketing" TargetMode="External"/><Relationship Id="rId3" Type="http://schemas.openxmlformats.org/officeDocument/2006/relationships/hyperlink" Target="http://www.toprankblog.com/2014/07/digital-marketi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3" b="3"/>
          <a:stretch/>
        </p:blipFill>
        <p:spPr>
          <a:xfrm>
            <a:off x="1441659" y="1543049"/>
            <a:ext cx="2662321" cy="2662321"/>
          </a:xfrm>
          <a:prstGeom prst="rect">
            <a:avLst/>
          </a:prstGeom>
        </p:spPr>
      </p:pic>
      <p:sp>
        <p:nvSpPr>
          <p:cNvPr id="2" name="Title 1"/>
          <p:cNvSpPr>
            <a:spLocks noGrp="1"/>
          </p:cNvSpPr>
          <p:nvPr>
            <p:ph type="ctrTitle"/>
          </p:nvPr>
        </p:nvSpPr>
        <p:spPr>
          <a:xfrm>
            <a:off x="4687410" y="1803405"/>
            <a:ext cx="6132990" cy="1825096"/>
          </a:xfrm>
        </p:spPr>
        <p:txBody>
          <a:bodyPr>
            <a:normAutofit/>
          </a:bodyPr>
          <a:lstStyle/>
          <a:p>
            <a:r>
              <a:rPr lang="en-US" dirty="0"/>
              <a:t>Welcome to IDMA</a:t>
            </a:r>
          </a:p>
        </p:txBody>
      </p:sp>
      <p:sp>
        <p:nvSpPr>
          <p:cNvPr id="3" name="Subtitle 2"/>
          <p:cNvSpPr>
            <a:spLocks noGrp="1"/>
          </p:cNvSpPr>
          <p:nvPr>
            <p:ph type="subTitle" idx="1"/>
          </p:nvPr>
        </p:nvSpPr>
        <p:spPr>
          <a:xfrm>
            <a:off x="4687410" y="3632201"/>
            <a:ext cx="6132990" cy="685800"/>
          </a:xfrm>
        </p:spPr>
        <p:txBody>
          <a:bodyPr>
            <a:normAutofit/>
          </a:bodyPr>
          <a:lstStyle/>
          <a:p>
            <a:r>
              <a:rPr lang="en-US" dirty="0"/>
              <a:t>September 13: First Meeting of the Fall Semester!</a:t>
            </a:r>
          </a:p>
        </p:txBody>
      </p:sp>
    </p:spTree>
    <p:extLst>
      <p:ext uri="{BB962C8B-B14F-4D97-AF65-F5344CB8AC3E}">
        <p14:creationId xmlns:p14="http://schemas.microsoft.com/office/powerpoint/2010/main" val="2021971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IDMA</a:t>
            </a:r>
            <a:endParaRPr lang="en-US" dirty="0"/>
          </a:p>
        </p:txBody>
      </p:sp>
      <p:sp>
        <p:nvSpPr>
          <p:cNvPr id="3" name="Content Placeholder 2"/>
          <p:cNvSpPr>
            <a:spLocks noGrp="1"/>
          </p:cNvSpPr>
          <p:nvPr>
            <p:ph idx="1"/>
          </p:nvPr>
        </p:nvSpPr>
        <p:spPr/>
        <p:txBody>
          <a:bodyPr/>
          <a:lstStyle/>
          <a:p>
            <a:pPr>
              <a:lnSpc>
                <a:spcPct val="150000"/>
              </a:lnSpc>
            </a:pPr>
            <a:r>
              <a:rPr lang="en-US" dirty="0" smtClean="0"/>
              <a:t>Establish opportunities for networking and out-of-class learning</a:t>
            </a:r>
          </a:p>
          <a:p>
            <a:pPr>
              <a:lnSpc>
                <a:spcPct val="150000"/>
              </a:lnSpc>
            </a:pPr>
            <a:r>
              <a:rPr lang="en-US" dirty="0" smtClean="0"/>
              <a:t>Provide hands-on projects with local business and organizations</a:t>
            </a:r>
          </a:p>
          <a:p>
            <a:pPr>
              <a:lnSpc>
                <a:spcPct val="150000"/>
              </a:lnSpc>
            </a:pPr>
            <a:r>
              <a:rPr lang="en-US" dirty="0" smtClean="0"/>
              <a:t>Create powerful partnerships with leading industry professionals</a:t>
            </a:r>
            <a:endParaRPr lang="en-US" dirty="0"/>
          </a:p>
        </p:txBody>
      </p:sp>
    </p:spTree>
    <p:extLst>
      <p:ext uri="{BB962C8B-B14F-4D97-AF65-F5344CB8AC3E}">
        <p14:creationId xmlns:p14="http://schemas.microsoft.com/office/powerpoint/2010/main" val="145308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9820" y="17280"/>
            <a:ext cx="8610600" cy="1293028"/>
          </a:xfrm>
        </p:spPr>
        <p:txBody>
          <a:bodyPr>
            <a:normAutofit/>
          </a:bodyPr>
          <a:lstStyle/>
          <a:p>
            <a:r>
              <a:rPr lang="en-US" sz="4800" dirty="0" smtClean="0"/>
              <a:t>Our partners</a:t>
            </a:r>
            <a:endParaRPr lang="en-US" sz="48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9208" y="2022476"/>
            <a:ext cx="2456773" cy="836672"/>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504" y="3090667"/>
            <a:ext cx="2924182" cy="88456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4864" y="2412937"/>
            <a:ext cx="6429513" cy="177365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86" y="1489849"/>
            <a:ext cx="1965629" cy="1965629"/>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37282" b="39411"/>
          <a:stretch/>
        </p:blipFill>
        <p:spPr>
          <a:xfrm>
            <a:off x="3431275" y="963481"/>
            <a:ext cx="3175000" cy="73997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8404" y="5588620"/>
            <a:ext cx="3467100" cy="977722"/>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63234" y="4039780"/>
            <a:ext cx="7235802" cy="154884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8937" y="5492292"/>
            <a:ext cx="2941963" cy="1074050"/>
          </a:xfrm>
          <a:prstGeom prst="rect">
            <a:avLst/>
          </a:prstGeom>
        </p:spPr>
      </p:pic>
      <p:pic>
        <p:nvPicPr>
          <p:cNvPr id="13" name="Picture 12"/>
          <p:cNvPicPr>
            <a:picLocks noChangeAspect="1"/>
          </p:cNvPicPr>
          <p:nvPr/>
        </p:nvPicPr>
        <p:blipFill rotWithShape="1">
          <a:blip r:embed="rId10">
            <a:extLst>
              <a:ext uri="{28A0092B-C50C-407E-A947-70E740481C1C}">
                <a14:useLocalDpi xmlns:a14="http://schemas.microsoft.com/office/drawing/2010/main" val="0"/>
              </a:ext>
            </a:extLst>
          </a:blip>
          <a:srcRect t="31411" b="30986"/>
          <a:stretch/>
        </p:blipFill>
        <p:spPr>
          <a:xfrm>
            <a:off x="9647834" y="4702048"/>
            <a:ext cx="2540000" cy="955111"/>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90663" y="5725698"/>
            <a:ext cx="3423714" cy="840644"/>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06050" y="1442320"/>
            <a:ext cx="4283567" cy="836634"/>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5845" y="3622070"/>
            <a:ext cx="1799958" cy="1799958"/>
          </a:xfrm>
          <a:prstGeom prst="rect">
            <a:avLst/>
          </a:prstGeom>
        </p:spPr>
      </p:pic>
      <p:sp>
        <p:nvSpPr>
          <p:cNvPr id="3" name="TextBox 2"/>
          <p:cNvSpPr txBox="1"/>
          <p:nvPr/>
        </p:nvSpPr>
        <p:spPr>
          <a:xfrm>
            <a:off x="6864263" y="963481"/>
            <a:ext cx="4371710" cy="369332"/>
          </a:xfrm>
          <a:prstGeom prst="rect">
            <a:avLst/>
          </a:prstGeom>
          <a:noFill/>
        </p:spPr>
        <p:txBody>
          <a:bodyPr wrap="none" rtlCol="0">
            <a:spAutoFit/>
          </a:bodyPr>
          <a:lstStyle/>
          <a:p>
            <a:r>
              <a:rPr lang="en-US" dirty="0" smtClean="0"/>
              <a:t>We have partnerships with people at:</a:t>
            </a:r>
            <a:endParaRPr lang="en-US" dirty="0"/>
          </a:p>
        </p:txBody>
      </p:sp>
    </p:spTree>
    <p:extLst>
      <p:ext uri="{BB962C8B-B14F-4D97-AF65-F5344CB8AC3E}">
        <p14:creationId xmlns:p14="http://schemas.microsoft.com/office/powerpoint/2010/main" val="920948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885" y="-4884"/>
            <a:ext cx="9252857" cy="1293028"/>
          </a:xfrm>
        </p:spPr>
        <p:txBody>
          <a:bodyPr/>
          <a:lstStyle/>
          <a:p>
            <a:r>
              <a:rPr lang="en-US" dirty="0" smtClean="0"/>
              <a:t>Expertise</a:t>
            </a:r>
            <a:endParaRPr lang="en-US" dirty="0"/>
          </a:p>
        </p:txBody>
      </p:sp>
      <p:graphicFrame>
        <p:nvGraphicFramePr>
          <p:cNvPr id="3" name="Chart 2"/>
          <p:cNvGraphicFramePr/>
          <p:nvPr>
            <p:extLst>
              <p:ext uri="{D42A27DB-BD31-4B8C-83A1-F6EECF244321}">
                <p14:modId xmlns:p14="http://schemas.microsoft.com/office/powerpoint/2010/main" val="116908545"/>
              </p:ext>
            </p:extLst>
          </p:nvPr>
        </p:nvGraphicFramePr>
        <p:xfrm>
          <a:off x="2859314" y="817875"/>
          <a:ext cx="7692572" cy="604012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77371" y="1988457"/>
            <a:ext cx="3512458" cy="2539157"/>
          </a:xfrm>
          <a:prstGeom prst="rect">
            <a:avLst/>
          </a:prstGeom>
          <a:noFill/>
        </p:spPr>
        <p:txBody>
          <a:bodyPr wrap="square" rtlCol="0">
            <a:spAutoFit/>
          </a:bodyPr>
          <a:lstStyle/>
          <a:p>
            <a:pPr marL="285750" indent="-285750">
              <a:spcAft>
                <a:spcPts val="600"/>
              </a:spcAft>
              <a:buFont typeface="Arial" charset="0"/>
              <a:buChar char="•"/>
            </a:pPr>
            <a:r>
              <a:rPr lang="en-US" dirty="0" smtClean="0"/>
              <a:t>64% want to promote internships and open positions</a:t>
            </a:r>
          </a:p>
          <a:p>
            <a:pPr marL="285750" indent="-285750">
              <a:spcAft>
                <a:spcPts val="600"/>
              </a:spcAft>
              <a:buFont typeface="Arial" charset="0"/>
              <a:buChar char="•"/>
            </a:pPr>
            <a:r>
              <a:rPr lang="en-US" dirty="0" smtClean="0"/>
              <a:t>91% want to speak</a:t>
            </a:r>
          </a:p>
          <a:p>
            <a:pPr marL="285750" indent="-285750">
              <a:spcAft>
                <a:spcPts val="600"/>
              </a:spcAft>
              <a:buFont typeface="Arial" charset="0"/>
              <a:buChar char="•"/>
            </a:pPr>
            <a:r>
              <a:rPr lang="en-US" dirty="0" smtClean="0"/>
              <a:t>45% want to provide hands-on projects</a:t>
            </a:r>
          </a:p>
          <a:p>
            <a:pPr marL="285750" indent="-285750">
              <a:buFont typeface="Arial" charset="0"/>
              <a:buChar char="•"/>
            </a:pPr>
            <a:endParaRPr lang="en-US" dirty="0" smtClean="0"/>
          </a:p>
          <a:p>
            <a:pPr marL="285750" indent="-285750">
              <a:buFont typeface="Arial" charset="0"/>
              <a:buChar char="•"/>
            </a:pPr>
            <a:endParaRPr lang="en-US" dirty="0"/>
          </a:p>
        </p:txBody>
      </p:sp>
    </p:spTree>
    <p:extLst>
      <p:ext uri="{BB962C8B-B14F-4D97-AF65-F5344CB8AC3E}">
        <p14:creationId xmlns:p14="http://schemas.microsoft.com/office/powerpoint/2010/main" val="245886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Exec Board Roles</a:t>
            </a:r>
            <a:endParaRPr lang="en-US" dirty="0"/>
          </a:p>
        </p:txBody>
      </p:sp>
      <p:sp>
        <p:nvSpPr>
          <p:cNvPr id="3" name="Content Placeholder 2"/>
          <p:cNvSpPr>
            <a:spLocks noGrp="1"/>
          </p:cNvSpPr>
          <p:nvPr>
            <p:ph idx="1"/>
          </p:nvPr>
        </p:nvSpPr>
        <p:spPr/>
        <p:txBody>
          <a:bodyPr/>
          <a:lstStyle/>
          <a:p>
            <a:pPr marL="0" indent="0">
              <a:buNone/>
            </a:pPr>
            <a:r>
              <a:rPr lang="en-US" b="1" dirty="0" smtClean="0">
                <a:hlinkClick r:id="rId2"/>
              </a:rPr>
              <a:t>Vice President</a:t>
            </a:r>
            <a:endParaRPr lang="en-US" b="1" dirty="0" smtClean="0"/>
          </a:p>
          <a:p>
            <a:pPr lvl="1"/>
            <a:r>
              <a:rPr lang="en-US" dirty="0"/>
              <a:t>Meet bi-weekly with the organization advisor and president</a:t>
            </a:r>
          </a:p>
          <a:p>
            <a:pPr lvl="1"/>
            <a:r>
              <a:rPr lang="en-US" dirty="0" smtClean="0"/>
              <a:t>Work with secretary to coordinate outreach for potential speakers/events</a:t>
            </a:r>
          </a:p>
          <a:p>
            <a:pPr lvl="1"/>
            <a:r>
              <a:rPr lang="en-US" dirty="0" smtClean="0"/>
              <a:t>Perform duties of the president in their absence</a:t>
            </a:r>
          </a:p>
          <a:p>
            <a:pPr lvl="1"/>
            <a:r>
              <a:rPr lang="en-US" dirty="0" smtClean="0"/>
              <a:t>Work with other executives on creation and posting of all social media and public relations initiatives</a:t>
            </a:r>
          </a:p>
          <a:p>
            <a:pPr lvl="1"/>
            <a:r>
              <a:rPr lang="en-US" dirty="0" smtClean="0"/>
              <a:t>Create all marketing materials for promotion of organization</a:t>
            </a:r>
          </a:p>
          <a:p>
            <a:pPr lvl="1"/>
            <a:r>
              <a:rPr lang="en-US" dirty="0" smtClean="0"/>
              <a:t>Responsible for completing the officer agreement form in September of each year</a:t>
            </a:r>
          </a:p>
          <a:p>
            <a:pPr lvl="1"/>
            <a:endParaRPr lang="en-US" dirty="0"/>
          </a:p>
        </p:txBody>
      </p:sp>
    </p:spTree>
    <p:extLst>
      <p:ext uri="{BB962C8B-B14F-4D97-AF65-F5344CB8AC3E}">
        <p14:creationId xmlns:p14="http://schemas.microsoft.com/office/powerpoint/2010/main" val="1012361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Exec Board Roles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hlinkClick r:id="rId2"/>
              </a:rPr>
              <a:t>Treasurer</a:t>
            </a:r>
            <a:endParaRPr lang="en-US" b="1" dirty="0" smtClean="0"/>
          </a:p>
          <a:p>
            <a:r>
              <a:rPr lang="en-US" dirty="0"/>
              <a:t>Perform the duties of the president if both the president and vice president are absent</a:t>
            </a:r>
          </a:p>
          <a:p>
            <a:r>
              <a:rPr lang="en-US" dirty="0"/>
              <a:t>Establish and keep record of funds in organization’s bank account</a:t>
            </a:r>
          </a:p>
          <a:p>
            <a:r>
              <a:rPr lang="en-US" dirty="0"/>
              <a:t>Organize, collect and deposit member dues into organization’s bank account</a:t>
            </a:r>
          </a:p>
          <a:p>
            <a:r>
              <a:rPr lang="en-US" dirty="0"/>
              <a:t>Get estimates of the cost for all trips, speakers, and other paid organization activities</a:t>
            </a:r>
          </a:p>
          <a:p>
            <a:r>
              <a:rPr lang="en-US" dirty="0"/>
              <a:t>Work with other executives on creation and posting of all social media and public relations initiatives</a:t>
            </a:r>
          </a:p>
          <a:p>
            <a:r>
              <a:rPr lang="en-US" dirty="0"/>
              <a:t>Collaborate with other executives in coordinating next year’s election schedule</a:t>
            </a:r>
          </a:p>
          <a:p>
            <a:r>
              <a:rPr lang="en-US" dirty="0"/>
              <a:t>Responsible for completing the officer agreement form in September of each year</a:t>
            </a:r>
          </a:p>
          <a:p>
            <a:r>
              <a:rPr lang="en-US" dirty="0"/>
              <a:t>Submit budget requests to the Financial Affairs Committee of the Stout Student Association as </a:t>
            </a:r>
            <a:r>
              <a:rPr lang="en-US" dirty="0" smtClean="0"/>
              <a:t>needed</a:t>
            </a:r>
            <a:endParaRPr lang="en-US" dirty="0"/>
          </a:p>
        </p:txBody>
      </p:sp>
    </p:spTree>
    <p:extLst>
      <p:ext uri="{BB962C8B-B14F-4D97-AF65-F5344CB8AC3E}">
        <p14:creationId xmlns:p14="http://schemas.microsoft.com/office/powerpoint/2010/main" val="912664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Exec Board Roles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sz="2900" b="1" dirty="0" smtClean="0">
                <a:hlinkClick r:id="rId2"/>
              </a:rPr>
              <a:t>Secretary</a:t>
            </a:r>
            <a:endParaRPr lang="en-US" sz="2900" b="1" dirty="0" smtClean="0"/>
          </a:p>
          <a:p>
            <a:r>
              <a:rPr lang="en-US" sz="2600" dirty="0" smtClean="0"/>
              <a:t>Send </a:t>
            </a:r>
            <a:r>
              <a:rPr lang="en-US" sz="2600" dirty="0"/>
              <a:t>alerts of meeting time and location to all members twenty-four hours in advance of any meetings.</a:t>
            </a:r>
          </a:p>
          <a:p>
            <a:r>
              <a:rPr lang="en-US" sz="2600" dirty="0"/>
              <a:t>Take and keep record of membership and attendance</a:t>
            </a:r>
          </a:p>
          <a:p>
            <a:r>
              <a:rPr lang="en-US" sz="2600" dirty="0"/>
              <a:t>Record and distribute meeting minutes to all members</a:t>
            </a:r>
          </a:p>
          <a:p>
            <a:r>
              <a:rPr lang="en-US" sz="2600" dirty="0"/>
              <a:t>Record and file all motions, recommendations and election results</a:t>
            </a:r>
          </a:p>
          <a:p>
            <a:r>
              <a:rPr lang="en-US" sz="2600" dirty="0"/>
              <a:t>Give written notice to members that have accumulated two absences</a:t>
            </a:r>
          </a:p>
          <a:p>
            <a:r>
              <a:rPr lang="en-US" sz="2600" dirty="0"/>
              <a:t>Work with the vice president to publicize and announce elections of executive board position</a:t>
            </a:r>
          </a:p>
          <a:p>
            <a:r>
              <a:rPr lang="en-US" sz="2600" dirty="0"/>
              <a:t>Maintain and keep updated OrgSync page</a:t>
            </a:r>
          </a:p>
          <a:p>
            <a:r>
              <a:rPr lang="en-US" sz="2600" dirty="0"/>
              <a:t>Check and respond to all emails</a:t>
            </a:r>
          </a:p>
          <a:p>
            <a:r>
              <a:rPr lang="en-US" sz="2600" dirty="0"/>
              <a:t>Work with other executives on creation and posting of all social media and public relations initiatives</a:t>
            </a:r>
          </a:p>
          <a:p>
            <a:r>
              <a:rPr lang="en-US" sz="2600" dirty="0"/>
              <a:t>Coordinate the next year’s election schedule in consultation with the other members of the executive board.</a:t>
            </a:r>
          </a:p>
          <a:p>
            <a:r>
              <a:rPr lang="en-US" sz="2600" dirty="0"/>
              <a:t>Manage the organization email </a:t>
            </a:r>
            <a:r>
              <a:rPr lang="en-US" sz="2600" dirty="0" smtClean="0"/>
              <a:t>account</a:t>
            </a:r>
            <a:endParaRPr lang="en-US" sz="2600" dirty="0"/>
          </a:p>
        </p:txBody>
      </p:sp>
    </p:spTree>
    <p:extLst>
      <p:ext uri="{BB962C8B-B14F-4D97-AF65-F5344CB8AC3E}">
        <p14:creationId xmlns:p14="http://schemas.microsoft.com/office/powerpoint/2010/main" val="1065943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Exec Board Roles</a:t>
            </a:r>
            <a:endParaRPr lang="en-US" dirty="0"/>
          </a:p>
        </p:txBody>
      </p:sp>
      <p:sp>
        <p:nvSpPr>
          <p:cNvPr id="3" name="Content Placeholder 2"/>
          <p:cNvSpPr>
            <a:spLocks noGrp="1"/>
          </p:cNvSpPr>
          <p:nvPr>
            <p:ph idx="1"/>
          </p:nvPr>
        </p:nvSpPr>
        <p:spPr>
          <a:xfrm>
            <a:off x="685800" y="2194560"/>
            <a:ext cx="10820400" cy="4351383"/>
          </a:xfrm>
        </p:spPr>
        <p:txBody>
          <a:bodyPr>
            <a:normAutofit/>
          </a:bodyPr>
          <a:lstStyle/>
          <a:p>
            <a:pPr marL="0" indent="0">
              <a:buNone/>
            </a:pPr>
            <a:r>
              <a:rPr lang="en-US" b="1" dirty="0" smtClean="0">
                <a:hlinkClick r:id="rId2"/>
              </a:rPr>
              <a:t>Film Director</a:t>
            </a:r>
            <a:endParaRPr lang="en-US" b="1" dirty="0" smtClean="0"/>
          </a:p>
          <a:p>
            <a:r>
              <a:rPr lang="en-US" sz="1900" dirty="0"/>
              <a:t>Supervise and direct the creation of new videos on industry topics every other Tuesday.  The purpose of these videos shall be:</a:t>
            </a:r>
          </a:p>
          <a:p>
            <a:pPr lvl="1"/>
            <a:r>
              <a:rPr lang="en-US" sz="1900" dirty="0"/>
              <a:t>To provide students with updates on industry trends</a:t>
            </a:r>
          </a:p>
          <a:p>
            <a:pPr lvl="1"/>
            <a:r>
              <a:rPr lang="en-US" sz="1900" dirty="0"/>
              <a:t>To offer resources to students interested in digital marketing</a:t>
            </a:r>
          </a:p>
          <a:p>
            <a:pPr lvl="1"/>
            <a:r>
              <a:rPr lang="en-US" sz="1900" dirty="0"/>
              <a:t>To assist the Innovative Digital Marketing Association at UW-Stout with achieving brand recognition and awareness for recruitment</a:t>
            </a:r>
          </a:p>
          <a:p>
            <a:r>
              <a:rPr lang="en-US" sz="1900" dirty="0"/>
              <a:t>Manage the creation of videos to promote our organization</a:t>
            </a:r>
          </a:p>
          <a:p>
            <a:r>
              <a:rPr lang="en-US" sz="1900" dirty="0"/>
              <a:t>Work with other executives on creation and posting of all social media and public relations initiatives</a:t>
            </a:r>
          </a:p>
          <a:p>
            <a:r>
              <a:rPr lang="en-US" sz="1900" dirty="0"/>
              <a:t>Review and track the analytics on our published videos to identify areas for improvement</a:t>
            </a:r>
          </a:p>
          <a:p>
            <a:r>
              <a:rPr lang="en-US" sz="1900" dirty="0"/>
              <a:t>Coordinate interviews with relevant people and industry professionals for </a:t>
            </a:r>
            <a:r>
              <a:rPr lang="en-US" sz="1900" dirty="0" smtClean="0"/>
              <a:t>videos</a:t>
            </a:r>
            <a:endParaRPr lang="en-US" sz="1900" dirty="0"/>
          </a:p>
        </p:txBody>
      </p:sp>
    </p:spTree>
    <p:extLst>
      <p:ext uri="{BB962C8B-B14F-4D97-AF65-F5344CB8AC3E}">
        <p14:creationId xmlns:p14="http://schemas.microsoft.com/office/powerpoint/2010/main" val="897620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Exec Board Roles</a:t>
            </a:r>
            <a:endParaRPr lang="en-US" dirty="0"/>
          </a:p>
        </p:txBody>
      </p:sp>
      <p:sp>
        <p:nvSpPr>
          <p:cNvPr id="4" name="Content Placeholder 3"/>
          <p:cNvSpPr>
            <a:spLocks noGrp="1"/>
          </p:cNvSpPr>
          <p:nvPr>
            <p:ph idx="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smtClean="0"/>
              <a:t>Campaign For Open Positions </a:t>
            </a:r>
            <a:r>
              <a:rPr lang="en-US" b="1" dirty="0" smtClean="0">
                <a:solidFill>
                  <a:schemeClr val="accent6">
                    <a:lumMod val="60000"/>
                    <a:lumOff val="40000"/>
                  </a:schemeClr>
                </a:solidFill>
              </a:rPr>
              <a:t>NEXT WEEK</a:t>
            </a:r>
            <a:r>
              <a:rPr lang="en-US" b="1" dirty="0" smtClean="0"/>
              <a:t>!</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Wednesday, September 20</a:t>
            </a:r>
            <a:r>
              <a:rPr lang="en-US" baseline="30000" dirty="0" smtClean="0"/>
              <a:t>th</a:t>
            </a:r>
            <a:r>
              <a:rPr lang="en-US" dirty="0" smtClean="0"/>
              <a:t> at 6 pm</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eaLnBrk="1" fontAlgn="auto" latinLnBrk="0" hangingPunct="1">
              <a:lnSpc>
                <a:spcPct val="100000"/>
              </a:lnSpc>
              <a:spcBef>
                <a:spcPts val="0"/>
              </a:spcBef>
              <a:spcAft>
                <a:spcPts val="0"/>
              </a:spcAft>
              <a:buClrTx/>
              <a:buSzTx/>
              <a:buFontTx/>
              <a:buNone/>
              <a:tabLst/>
              <a:defRPr/>
            </a:pPr>
            <a:r>
              <a:rPr lang="en-US" b="1" dirty="0" smtClean="0"/>
              <a:t>Fill Out Your Application and Do Brief Introduction:</a:t>
            </a:r>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Who Are You?</a:t>
            </a:r>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Why Are You Interested In This Position?</a:t>
            </a:r>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What Do We Need To Know About You?</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eaLnBrk="1" fontAlgn="auto" latinLnBrk="0" hangingPunct="1">
              <a:lnSpc>
                <a:spcPct val="100000"/>
              </a:lnSpc>
              <a:spcBef>
                <a:spcPts val="0"/>
              </a:spcBef>
              <a:spcAft>
                <a:spcPts val="0"/>
              </a:spcAft>
              <a:buClrTx/>
              <a:buSzTx/>
              <a:buFontTx/>
              <a:buNone/>
              <a:tabLst/>
              <a:defRPr/>
            </a:pPr>
            <a:r>
              <a:rPr lang="en-US" b="1" dirty="0" smtClean="0"/>
              <a:t>Then We Vote!</a:t>
            </a:r>
          </a:p>
        </p:txBody>
      </p:sp>
    </p:spTree>
    <p:extLst>
      <p:ext uri="{BB962C8B-B14F-4D97-AF65-F5344CB8AC3E}">
        <p14:creationId xmlns:p14="http://schemas.microsoft.com/office/powerpoint/2010/main" val="1078107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smtClean="0"/>
              <a:t>First Event?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 y="1919512"/>
            <a:ext cx="6487886" cy="3243943"/>
          </a:xfrm>
          <a:prstGeom prst="rect">
            <a:avLst/>
          </a:prstGeom>
        </p:spPr>
      </p:pic>
      <p:sp>
        <p:nvSpPr>
          <p:cNvPr id="4" name="TextBox 3"/>
          <p:cNvSpPr txBox="1"/>
          <p:nvPr/>
        </p:nvSpPr>
        <p:spPr>
          <a:xfrm>
            <a:off x="7068457" y="2387321"/>
            <a:ext cx="5225144" cy="2308324"/>
          </a:xfrm>
          <a:prstGeom prst="rect">
            <a:avLst/>
          </a:prstGeom>
          <a:noFill/>
        </p:spPr>
        <p:txBody>
          <a:bodyPr wrap="square" rtlCol="0">
            <a:spAutoFit/>
          </a:bodyPr>
          <a:lstStyle/>
          <a:p>
            <a:r>
              <a:rPr lang="en-US" b="1" dirty="0" smtClean="0"/>
              <a:t>MnSearch</a:t>
            </a:r>
          </a:p>
          <a:p>
            <a:r>
              <a:rPr lang="en-US" b="1" dirty="0" smtClean="0">
                <a:solidFill>
                  <a:schemeClr val="accent3"/>
                </a:solidFill>
              </a:rPr>
              <a:t>Optimizing Yourself: A Practical Career Development Panel</a:t>
            </a:r>
          </a:p>
          <a:p>
            <a:endParaRPr lang="en-US" dirty="0"/>
          </a:p>
          <a:p>
            <a:r>
              <a:rPr lang="en-US" dirty="0" smtClean="0"/>
              <a:t>Wednesday, September 27</a:t>
            </a:r>
            <a:r>
              <a:rPr lang="en-US" baseline="30000" dirty="0" smtClean="0"/>
              <a:t>th</a:t>
            </a:r>
            <a:r>
              <a:rPr lang="en-US" dirty="0" smtClean="0"/>
              <a:t> 6:00 pm</a:t>
            </a:r>
          </a:p>
          <a:p>
            <a:endParaRPr lang="en-US" dirty="0"/>
          </a:p>
          <a:p>
            <a:r>
              <a:rPr lang="en-US" dirty="0" smtClean="0"/>
              <a:t>Minneapolis, MN </a:t>
            </a:r>
          </a:p>
          <a:p>
            <a:r>
              <a:rPr lang="en-US" i="1" dirty="0" smtClean="0">
                <a:solidFill>
                  <a:schemeClr val="accent6">
                    <a:lumMod val="60000"/>
                    <a:lumOff val="40000"/>
                  </a:schemeClr>
                </a:solidFill>
              </a:rPr>
              <a:t>We will arrange a carpool if needed</a:t>
            </a:r>
            <a:endParaRPr lang="en-US" i="1" dirty="0">
              <a:solidFill>
                <a:schemeClr val="accent6">
                  <a:lumMod val="60000"/>
                  <a:lumOff val="40000"/>
                </a:schemeClr>
              </a:solidFill>
            </a:endParaRPr>
          </a:p>
        </p:txBody>
      </p:sp>
      <p:sp>
        <p:nvSpPr>
          <p:cNvPr id="5" name="TextBox 4"/>
          <p:cNvSpPr txBox="1"/>
          <p:nvPr/>
        </p:nvSpPr>
        <p:spPr>
          <a:xfrm>
            <a:off x="1703539" y="5849655"/>
            <a:ext cx="8616461" cy="369332"/>
          </a:xfrm>
          <a:prstGeom prst="rect">
            <a:avLst/>
          </a:prstGeom>
          <a:noFill/>
        </p:spPr>
        <p:txBody>
          <a:bodyPr wrap="none" rtlCol="0">
            <a:spAutoFit/>
          </a:bodyPr>
          <a:lstStyle/>
          <a:p>
            <a:r>
              <a:rPr lang="en-US" dirty="0" smtClean="0"/>
              <a:t>If you’re interested in attending this event, please email </a:t>
            </a:r>
            <a:r>
              <a:rPr lang="en-US" dirty="0" smtClean="0">
                <a:hlinkClick r:id="rId3"/>
              </a:rPr>
              <a:t>idma@uwstout.edu</a:t>
            </a:r>
            <a:r>
              <a:rPr lang="en-US" dirty="0" smtClean="0"/>
              <a:t>!</a:t>
            </a:r>
            <a:endParaRPr lang="en-US" dirty="0"/>
          </a:p>
        </p:txBody>
      </p:sp>
    </p:spTree>
    <p:extLst>
      <p:ext uri="{BB962C8B-B14F-4D97-AF65-F5344CB8AC3E}">
        <p14:creationId xmlns:p14="http://schemas.microsoft.com/office/powerpoint/2010/main" val="289859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Introductions</a:t>
            </a:r>
          </a:p>
          <a:p>
            <a:r>
              <a:rPr lang="en-US" dirty="0"/>
              <a:t>Results from Backyard </a:t>
            </a:r>
            <a:r>
              <a:rPr lang="en-US" dirty="0" smtClean="0"/>
              <a:t>Bash</a:t>
            </a:r>
          </a:p>
          <a:p>
            <a:r>
              <a:rPr lang="en-US" dirty="0" smtClean="0"/>
              <a:t>What is Digital Marketing?!</a:t>
            </a:r>
          </a:p>
          <a:p>
            <a:r>
              <a:rPr lang="en-US" dirty="0" smtClean="0"/>
              <a:t>Welcome to IDMA</a:t>
            </a:r>
          </a:p>
          <a:p>
            <a:r>
              <a:rPr lang="en-US" dirty="0" smtClean="0"/>
              <a:t>Our Partners</a:t>
            </a:r>
          </a:p>
          <a:p>
            <a:r>
              <a:rPr lang="en-US" dirty="0" smtClean="0"/>
              <a:t>Open Executive Roles</a:t>
            </a:r>
          </a:p>
          <a:p>
            <a:endParaRPr lang="en-US" dirty="0" smtClean="0"/>
          </a:p>
          <a:p>
            <a:endParaRPr lang="en-US" dirty="0" smtClean="0"/>
          </a:p>
          <a:p>
            <a:endParaRPr lang="en-US" dirty="0"/>
          </a:p>
        </p:txBody>
      </p:sp>
    </p:spTree>
    <p:extLst>
      <p:ext uri="{BB962C8B-B14F-4D97-AF65-F5344CB8AC3E}">
        <p14:creationId xmlns:p14="http://schemas.microsoft.com/office/powerpoint/2010/main" val="1998880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599" y="626586"/>
            <a:ext cx="8610600" cy="1293028"/>
          </a:xfrm>
        </p:spPr>
        <p:txBody>
          <a:bodyPr/>
          <a:lstStyle/>
          <a:p>
            <a:r>
              <a:rPr lang="en-US" dirty="0" smtClean="0"/>
              <a:t>Meet President Kate Travis</a:t>
            </a:r>
            <a:endParaRPr lang="en-US" dirty="0"/>
          </a:p>
        </p:txBody>
      </p:sp>
      <p:sp>
        <p:nvSpPr>
          <p:cNvPr id="3" name="Content Placeholder 2"/>
          <p:cNvSpPr>
            <a:spLocks noGrp="1"/>
          </p:cNvSpPr>
          <p:nvPr>
            <p:ph idx="1"/>
          </p:nvPr>
        </p:nvSpPr>
        <p:spPr>
          <a:xfrm>
            <a:off x="4922729" y="2455101"/>
            <a:ext cx="6583470" cy="3763584"/>
          </a:xfrm>
        </p:spPr>
        <p:txBody>
          <a:bodyPr>
            <a:normAutofit/>
          </a:bodyPr>
          <a:lstStyle/>
          <a:p>
            <a:r>
              <a:rPr lang="en-US" dirty="0" smtClean="0"/>
              <a:t>Senior w/ Double Major in PCEM &amp; DMT (Graduating 2019)</a:t>
            </a:r>
          </a:p>
          <a:p>
            <a:r>
              <a:rPr lang="en-US" dirty="0" smtClean="0"/>
              <a:t>Favorite Social Media: Facebook, Instagram, YouTube</a:t>
            </a:r>
          </a:p>
          <a:p>
            <a:r>
              <a:rPr lang="en-US" dirty="0" smtClean="0"/>
              <a:t>Hobbies: Blogging, Adventuring, Eating Out with Friends</a:t>
            </a:r>
          </a:p>
          <a:p>
            <a:r>
              <a:rPr lang="en-US" dirty="0" smtClean="0"/>
              <a:t>Ask Me About My Bicycle Gang: The Cruising Losers</a:t>
            </a:r>
          </a:p>
          <a:p>
            <a:r>
              <a:rPr lang="en-US" dirty="0" smtClean="0"/>
              <a:t>Internships/Industry Experiences: 4</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7294"/>
          <a:stretch/>
        </p:blipFill>
        <p:spPr>
          <a:xfrm>
            <a:off x="479160" y="1578278"/>
            <a:ext cx="4080311" cy="5062025"/>
          </a:xfrm>
          <a:prstGeom prst="rect">
            <a:avLst/>
          </a:prstGeom>
        </p:spPr>
      </p:pic>
    </p:spTree>
    <p:extLst>
      <p:ext uri="{BB962C8B-B14F-4D97-AF65-F5344CB8AC3E}">
        <p14:creationId xmlns:p14="http://schemas.microsoft.com/office/powerpoint/2010/main" val="199377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 you be next?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63" y="2417522"/>
            <a:ext cx="3045951" cy="2811159"/>
          </a:xfrm>
        </p:spPr>
      </p:pic>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1688" y="2417522"/>
            <a:ext cx="3045951" cy="2811159"/>
          </a:xfrm>
          <a:prstGeom prst="rect">
            <a:avLst/>
          </a:prstGeom>
        </p:spPr>
      </p:pic>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7639" y="2417522"/>
            <a:ext cx="3045951" cy="2811159"/>
          </a:xfrm>
          <a:prstGeom prst="rect">
            <a:avLst/>
          </a:prstGeom>
        </p:spPr>
      </p:pic>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3590" y="2417522"/>
            <a:ext cx="3045951" cy="2811159"/>
          </a:xfrm>
          <a:prstGeom prst="rect">
            <a:avLst/>
          </a:prstGeom>
        </p:spPr>
      </p:pic>
      <p:sp>
        <p:nvSpPr>
          <p:cNvPr id="8" name="TextBox 7"/>
          <p:cNvSpPr txBox="1"/>
          <p:nvPr/>
        </p:nvSpPr>
        <p:spPr>
          <a:xfrm>
            <a:off x="629686" y="5404136"/>
            <a:ext cx="1778051" cy="369332"/>
          </a:xfrm>
          <a:prstGeom prst="rect">
            <a:avLst/>
          </a:prstGeom>
          <a:noFill/>
        </p:spPr>
        <p:txBody>
          <a:bodyPr wrap="none" rtlCol="0">
            <a:spAutoFit/>
          </a:bodyPr>
          <a:lstStyle/>
          <a:p>
            <a:r>
              <a:rPr lang="en-US" smtClean="0"/>
              <a:t>Vice President</a:t>
            </a:r>
            <a:endParaRPr lang="en-US"/>
          </a:p>
        </p:txBody>
      </p:sp>
      <p:sp>
        <p:nvSpPr>
          <p:cNvPr id="9" name="TextBox 8"/>
          <p:cNvSpPr txBox="1"/>
          <p:nvPr/>
        </p:nvSpPr>
        <p:spPr>
          <a:xfrm>
            <a:off x="3975399" y="5404136"/>
            <a:ext cx="1178528" cy="369332"/>
          </a:xfrm>
          <a:prstGeom prst="rect">
            <a:avLst/>
          </a:prstGeom>
          <a:noFill/>
        </p:spPr>
        <p:txBody>
          <a:bodyPr wrap="none" rtlCol="0">
            <a:spAutoFit/>
          </a:bodyPr>
          <a:lstStyle/>
          <a:p>
            <a:r>
              <a:rPr lang="en-US" dirty="0" smtClean="0"/>
              <a:t>Treasurer</a:t>
            </a:r>
            <a:endParaRPr lang="en-US" dirty="0"/>
          </a:p>
        </p:txBody>
      </p:sp>
      <p:sp>
        <p:nvSpPr>
          <p:cNvPr id="10" name="TextBox 9"/>
          <p:cNvSpPr txBox="1"/>
          <p:nvPr/>
        </p:nvSpPr>
        <p:spPr>
          <a:xfrm>
            <a:off x="6986885" y="5404136"/>
            <a:ext cx="1247457" cy="369332"/>
          </a:xfrm>
          <a:prstGeom prst="rect">
            <a:avLst/>
          </a:prstGeom>
          <a:noFill/>
        </p:spPr>
        <p:txBody>
          <a:bodyPr wrap="none" rtlCol="0">
            <a:spAutoFit/>
          </a:bodyPr>
          <a:lstStyle/>
          <a:p>
            <a:r>
              <a:rPr lang="en-US" smtClean="0"/>
              <a:t>Secretary</a:t>
            </a:r>
            <a:endParaRPr lang="en-US" dirty="0"/>
          </a:p>
        </p:txBody>
      </p:sp>
      <p:sp>
        <p:nvSpPr>
          <p:cNvPr id="11" name="TextBox 10"/>
          <p:cNvSpPr txBox="1"/>
          <p:nvPr/>
        </p:nvSpPr>
        <p:spPr>
          <a:xfrm>
            <a:off x="9878948" y="5404136"/>
            <a:ext cx="1555234" cy="369332"/>
          </a:xfrm>
          <a:prstGeom prst="rect">
            <a:avLst/>
          </a:prstGeom>
          <a:noFill/>
        </p:spPr>
        <p:txBody>
          <a:bodyPr wrap="none" rtlCol="0">
            <a:spAutoFit/>
          </a:bodyPr>
          <a:lstStyle/>
          <a:p>
            <a:r>
              <a:rPr lang="en-US" smtClean="0"/>
              <a:t>Film Director</a:t>
            </a:r>
            <a:endParaRPr lang="en-US" dirty="0"/>
          </a:p>
        </p:txBody>
      </p:sp>
    </p:spTree>
    <p:extLst>
      <p:ext uri="{BB962C8B-B14F-4D97-AF65-F5344CB8AC3E}">
        <p14:creationId xmlns:p14="http://schemas.microsoft.com/office/powerpoint/2010/main" val="398094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9516"/>
            <a:ext cx="6516914" cy="1293028"/>
          </a:xfrm>
        </p:spPr>
        <p:txBody>
          <a:bodyPr/>
          <a:lstStyle/>
          <a:p>
            <a:r>
              <a:rPr lang="en-US" dirty="0" smtClean="0"/>
              <a:t>Results from backyard bash</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6636"/>
          <a:stretch/>
        </p:blipFill>
        <p:spPr>
          <a:xfrm>
            <a:off x="6749142" y="362685"/>
            <a:ext cx="5128127" cy="6386458"/>
          </a:xfrm>
        </p:spPr>
      </p:pic>
    </p:spTree>
    <p:extLst>
      <p:ext uri="{BB962C8B-B14F-4D97-AF65-F5344CB8AC3E}">
        <p14:creationId xmlns:p14="http://schemas.microsoft.com/office/powerpoint/2010/main" val="1291153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From Backyard bash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0368760"/>
              </p:ext>
            </p:extLst>
          </p:nvPr>
        </p:nvGraphicFramePr>
        <p:xfrm>
          <a:off x="-275771" y="1734812"/>
          <a:ext cx="7476672" cy="48920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1122172296"/>
              </p:ext>
            </p:extLst>
          </p:nvPr>
        </p:nvGraphicFramePr>
        <p:xfrm>
          <a:off x="5355772" y="1777357"/>
          <a:ext cx="7286171" cy="4857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886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digital marketing?</a:t>
            </a:r>
            <a:endParaRPr lang="en-US" dirty="0"/>
          </a:p>
        </p:txBody>
      </p:sp>
      <p:sp>
        <p:nvSpPr>
          <p:cNvPr id="3" name="Content Placeholder 2"/>
          <p:cNvSpPr>
            <a:spLocks noGrp="1"/>
          </p:cNvSpPr>
          <p:nvPr>
            <p:ph idx="1"/>
          </p:nvPr>
        </p:nvSpPr>
        <p:spPr/>
        <p:txBody>
          <a:bodyPr/>
          <a:lstStyle/>
          <a:p>
            <a:r>
              <a:rPr lang="en-US" dirty="0"/>
              <a:t>Digital marketing is an umbrella term for all of your online marketing efforts. Businesses leverage digital channels such as Google search, social media, email, and their websites to connect with their current and prospective customers</a:t>
            </a:r>
            <a:r>
              <a:rPr lang="en-US" dirty="0" smtClean="0"/>
              <a:t>. </a:t>
            </a:r>
            <a:r>
              <a:rPr lang="mr-IN" dirty="0" smtClean="0"/>
              <a:t>–</a:t>
            </a:r>
            <a:r>
              <a:rPr lang="en-US" dirty="0" smtClean="0"/>
              <a:t> </a:t>
            </a:r>
            <a:r>
              <a:rPr lang="en-US" dirty="0" smtClean="0">
                <a:hlinkClick r:id="rId2"/>
              </a:rPr>
              <a:t>HubSpot</a:t>
            </a:r>
            <a:endParaRPr lang="en-US" dirty="0" smtClean="0"/>
          </a:p>
          <a:p>
            <a:r>
              <a:rPr lang="en-US" dirty="0"/>
              <a:t>Digital marketing is a term used to describe the integrated marketing services used to attract, eng2age and convert customers online</a:t>
            </a:r>
            <a:r>
              <a:rPr lang="en-US" dirty="0" smtClean="0"/>
              <a:t>. </a:t>
            </a:r>
            <a:r>
              <a:rPr lang="mr-IN" dirty="0" smtClean="0"/>
              <a:t>–</a:t>
            </a:r>
            <a:r>
              <a:rPr lang="en-US" dirty="0" smtClean="0"/>
              <a:t> </a:t>
            </a:r>
            <a:r>
              <a:rPr lang="en-US" dirty="0" smtClean="0">
                <a:hlinkClick r:id="rId3"/>
              </a:rPr>
              <a:t>Top Rank Blog</a:t>
            </a:r>
            <a:endParaRPr lang="en-US" dirty="0"/>
          </a:p>
        </p:txBody>
      </p:sp>
    </p:spTree>
    <p:extLst>
      <p:ext uri="{BB962C8B-B14F-4D97-AF65-F5344CB8AC3E}">
        <p14:creationId xmlns:p14="http://schemas.microsoft.com/office/powerpoint/2010/main" val="1958965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digital marketing?</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3056" y="2057401"/>
            <a:ext cx="8080829" cy="4105061"/>
          </a:xfrm>
        </p:spPr>
      </p:pic>
    </p:spTree>
    <p:extLst>
      <p:ext uri="{BB962C8B-B14F-4D97-AF65-F5344CB8AC3E}">
        <p14:creationId xmlns:p14="http://schemas.microsoft.com/office/powerpoint/2010/main" val="207303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IDMA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1483" y="2057401"/>
            <a:ext cx="3813774" cy="3813774"/>
          </a:xfrm>
        </p:spPr>
      </p:pic>
      <p:sp>
        <p:nvSpPr>
          <p:cNvPr id="5" name="TextBox 4"/>
          <p:cNvSpPr txBox="1"/>
          <p:nvPr/>
        </p:nvSpPr>
        <p:spPr>
          <a:xfrm>
            <a:off x="4575779" y="1885627"/>
            <a:ext cx="7323948" cy="2790187"/>
          </a:xfrm>
          <a:prstGeom prst="rect">
            <a:avLst/>
          </a:prstGeom>
          <a:noFill/>
        </p:spPr>
        <p:txBody>
          <a:bodyPr wrap="square" rtlCol="0">
            <a:spAutoFit/>
          </a:bodyPr>
          <a:lstStyle/>
          <a:p>
            <a:pPr marL="285750" indent="-285750">
              <a:lnSpc>
                <a:spcPct val="150000"/>
              </a:lnSpc>
              <a:buFont typeface="Arial" charset="0"/>
              <a:buChar char="•"/>
            </a:pPr>
            <a:r>
              <a:rPr lang="en-US" sz="2400" dirty="0" smtClean="0"/>
              <a:t>Provide a safe space for collaboration, experimentation and networking</a:t>
            </a:r>
          </a:p>
          <a:p>
            <a:pPr marL="285750" indent="-285750">
              <a:lnSpc>
                <a:spcPct val="150000"/>
              </a:lnSpc>
              <a:buFont typeface="Arial" charset="0"/>
              <a:buChar char="•"/>
            </a:pPr>
            <a:r>
              <a:rPr lang="en-US" sz="2400" dirty="0" smtClean="0"/>
              <a:t>Offer hands-on experience to gain competitive edge in careers</a:t>
            </a:r>
          </a:p>
          <a:p>
            <a:pPr marL="285750" indent="-285750">
              <a:lnSpc>
                <a:spcPct val="150000"/>
              </a:lnSpc>
              <a:buFont typeface="Arial" charset="0"/>
              <a:buChar char="•"/>
            </a:pPr>
            <a:r>
              <a:rPr lang="en-US" sz="2400" dirty="0" smtClean="0"/>
              <a:t>Connect students with career opportunities</a:t>
            </a:r>
            <a:endParaRPr lang="en-US" sz="2400" dirty="0"/>
          </a:p>
        </p:txBody>
      </p:sp>
    </p:spTree>
    <p:extLst>
      <p:ext uri="{BB962C8B-B14F-4D97-AF65-F5344CB8AC3E}">
        <p14:creationId xmlns:p14="http://schemas.microsoft.com/office/powerpoint/2010/main" val="494141364"/>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164</TotalTime>
  <Words>679</Words>
  <Application>Microsoft Macintosh PowerPoint</Application>
  <PresentationFormat>Widescreen</PresentationFormat>
  <Paragraphs>104</Paragraphs>
  <Slides>18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Slide Titles</vt:lpstr>
      </vt:variant>
      <vt:variant>
        <vt:i4>18</vt:i4>
      </vt:variant>
      <vt:variant>
        <vt:lpstr>Custom Shows</vt:lpstr>
      </vt:variant>
      <vt:variant>
        <vt:i4>1</vt:i4>
      </vt:variant>
    </vt:vector>
  </HeadingPairs>
  <TitlesOfParts>
    <vt:vector size="24" baseType="lpstr">
      <vt:lpstr>Calibri</vt:lpstr>
      <vt:lpstr>Century Gothic</vt:lpstr>
      <vt:lpstr>Mangal</vt:lpstr>
      <vt:lpstr>Arial</vt:lpstr>
      <vt:lpstr>Vapor Trail</vt:lpstr>
      <vt:lpstr>Welcome to IDMA</vt:lpstr>
      <vt:lpstr>Agenda</vt:lpstr>
      <vt:lpstr>Meet President Kate Travis</vt:lpstr>
      <vt:lpstr>Will you be next?</vt:lpstr>
      <vt:lpstr>Results from backyard bash</vt:lpstr>
      <vt:lpstr>Results From Backyard bash</vt:lpstr>
      <vt:lpstr>What is digital marketing?</vt:lpstr>
      <vt:lpstr>What is digital marketing?</vt:lpstr>
      <vt:lpstr>Welcome to IDMA</vt:lpstr>
      <vt:lpstr>Welcome to IDMA</vt:lpstr>
      <vt:lpstr>Our partners</vt:lpstr>
      <vt:lpstr>Expertise</vt:lpstr>
      <vt:lpstr>Open Exec Board Roles</vt:lpstr>
      <vt:lpstr>Open Exec Board Roles</vt:lpstr>
      <vt:lpstr>Open Exec Board Roles</vt:lpstr>
      <vt:lpstr>Open Exec Board Roles</vt:lpstr>
      <vt:lpstr>Open Exec Board Roles</vt:lpstr>
      <vt:lpstr>PowerPoint Presentation</vt:lpstr>
      <vt:lpstr>Custom Show 1</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IDMA</dc:title>
  <dc:creator>Kaitlin Travis</dc:creator>
  <cp:lastModifiedBy>Kaitlin Travis</cp:lastModifiedBy>
  <cp:revision>18</cp:revision>
  <dcterms:created xsi:type="dcterms:W3CDTF">2017-09-13T19:08:30Z</dcterms:created>
  <dcterms:modified xsi:type="dcterms:W3CDTF">2017-09-15T19:41:04Z</dcterms:modified>
</cp:coreProperties>
</file>